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344" r:id="rId2"/>
    <p:sldId id="387" r:id="rId3"/>
    <p:sldId id="388" r:id="rId4"/>
    <p:sldId id="392" r:id="rId5"/>
    <p:sldId id="391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2" r:id="rId15"/>
    <p:sldId id="403" r:id="rId16"/>
    <p:sldId id="401" r:id="rId17"/>
    <p:sldId id="345" r:id="rId18"/>
    <p:sldId id="346" r:id="rId19"/>
    <p:sldId id="347" r:id="rId20"/>
    <p:sldId id="349" r:id="rId21"/>
    <p:sldId id="350" r:id="rId22"/>
    <p:sldId id="351" r:id="rId23"/>
    <p:sldId id="353" r:id="rId24"/>
    <p:sldId id="354" r:id="rId25"/>
    <p:sldId id="355" r:id="rId26"/>
    <p:sldId id="352" r:id="rId27"/>
    <p:sldId id="348" r:id="rId28"/>
    <p:sldId id="356" r:id="rId29"/>
    <p:sldId id="357" r:id="rId30"/>
    <p:sldId id="359" r:id="rId31"/>
    <p:sldId id="358" r:id="rId32"/>
    <p:sldId id="405" r:id="rId33"/>
    <p:sldId id="406" r:id="rId34"/>
    <p:sldId id="407" r:id="rId35"/>
    <p:sldId id="408" r:id="rId36"/>
    <p:sldId id="409" r:id="rId37"/>
    <p:sldId id="410" r:id="rId38"/>
    <p:sldId id="412" r:id="rId39"/>
    <p:sldId id="360" r:id="rId40"/>
    <p:sldId id="361" r:id="rId41"/>
    <p:sldId id="373" r:id="rId42"/>
    <p:sldId id="367" r:id="rId43"/>
    <p:sldId id="368" r:id="rId44"/>
    <p:sldId id="369" r:id="rId45"/>
    <p:sldId id="362" r:id="rId46"/>
    <p:sldId id="363" r:id="rId47"/>
    <p:sldId id="364" r:id="rId48"/>
    <p:sldId id="365" r:id="rId49"/>
    <p:sldId id="366" r:id="rId50"/>
    <p:sldId id="370" r:id="rId51"/>
    <p:sldId id="371" r:id="rId52"/>
    <p:sldId id="372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404" r:id="rId64"/>
    <p:sldId id="385" r:id="rId65"/>
    <p:sldId id="386" r:id="rId66"/>
    <p:sldId id="310" r:id="rId67"/>
    <p:sldId id="311" r:id="rId68"/>
    <p:sldId id="269" r:id="rId69"/>
    <p:sldId id="286" r:id="rId70"/>
    <p:sldId id="312" r:id="rId71"/>
    <p:sldId id="280" r:id="rId72"/>
    <p:sldId id="330" r:id="rId73"/>
    <p:sldId id="331" r:id="rId74"/>
    <p:sldId id="334" r:id="rId75"/>
    <p:sldId id="335" r:id="rId76"/>
    <p:sldId id="336" r:id="rId77"/>
    <p:sldId id="337" r:id="rId78"/>
    <p:sldId id="277" r:id="rId79"/>
    <p:sldId id="278" r:id="rId80"/>
    <p:sldId id="316" r:id="rId81"/>
    <p:sldId id="338" r:id="rId82"/>
    <p:sldId id="317" r:id="rId83"/>
    <p:sldId id="340" r:id="rId84"/>
    <p:sldId id="314" r:id="rId85"/>
    <p:sldId id="315" r:id="rId86"/>
    <p:sldId id="328" r:id="rId87"/>
    <p:sldId id="329" r:id="rId88"/>
    <p:sldId id="341" r:id="rId89"/>
    <p:sldId id="342" r:id="rId90"/>
    <p:sldId id="318" r:id="rId91"/>
    <p:sldId id="319" r:id="rId92"/>
    <p:sldId id="339" r:id="rId93"/>
    <p:sldId id="279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CED833-D754-4C9C-9B55-DCF489F0B8ED}">
          <p14:sldIdLst>
            <p14:sldId id="344"/>
            <p14:sldId id="387"/>
            <p14:sldId id="388"/>
            <p14:sldId id="392"/>
            <p14:sldId id="391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2"/>
            <p14:sldId id="403"/>
            <p14:sldId id="401"/>
            <p14:sldId id="345"/>
            <p14:sldId id="346"/>
            <p14:sldId id="347"/>
            <p14:sldId id="349"/>
            <p14:sldId id="350"/>
            <p14:sldId id="351"/>
            <p14:sldId id="353"/>
            <p14:sldId id="354"/>
            <p14:sldId id="355"/>
            <p14:sldId id="352"/>
            <p14:sldId id="348"/>
            <p14:sldId id="356"/>
            <p14:sldId id="357"/>
            <p14:sldId id="359"/>
            <p14:sldId id="358"/>
            <p14:sldId id="405"/>
            <p14:sldId id="406"/>
            <p14:sldId id="407"/>
            <p14:sldId id="408"/>
            <p14:sldId id="409"/>
            <p14:sldId id="410"/>
            <p14:sldId id="412"/>
            <p14:sldId id="360"/>
            <p14:sldId id="361"/>
            <p14:sldId id="373"/>
            <p14:sldId id="367"/>
            <p14:sldId id="368"/>
            <p14:sldId id="369"/>
            <p14:sldId id="362"/>
            <p14:sldId id="363"/>
            <p14:sldId id="364"/>
            <p14:sldId id="365"/>
            <p14:sldId id="366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404"/>
            <p14:sldId id="385"/>
            <p14:sldId id="386"/>
            <p14:sldId id="310"/>
            <p14:sldId id="311"/>
            <p14:sldId id="269"/>
            <p14:sldId id="286"/>
            <p14:sldId id="312"/>
            <p14:sldId id="280"/>
            <p14:sldId id="330"/>
            <p14:sldId id="331"/>
            <p14:sldId id="334"/>
            <p14:sldId id="335"/>
            <p14:sldId id="336"/>
            <p14:sldId id="337"/>
            <p14:sldId id="277"/>
            <p14:sldId id="278"/>
            <p14:sldId id="316"/>
            <p14:sldId id="338"/>
            <p14:sldId id="317"/>
            <p14:sldId id="340"/>
          </p14:sldIdLst>
        </p14:section>
        <p14:section name="无标题节" id="{317F7790-6C91-4730-9BE5-C49B93C390B7}">
          <p14:sldIdLst>
            <p14:sldId id="314"/>
            <p14:sldId id="315"/>
            <p14:sldId id="328"/>
            <p14:sldId id="329"/>
            <p14:sldId id="341"/>
            <p14:sldId id="342"/>
            <p14:sldId id="318"/>
            <p14:sldId id="319"/>
            <p14:sldId id="339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 autoAdjust="0"/>
    <p:restoredTop sz="94660"/>
  </p:normalViewPr>
  <p:slideViewPr>
    <p:cSldViewPr snapToGrid="0">
      <p:cViewPr varScale="1">
        <p:scale>
          <a:sx n="88" d="100"/>
          <a:sy n="88" d="100"/>
        </p:scale>
        <p:origin x="55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6F134-8621-4AAA-BE01-5C79F3426721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9C1-4727-403D-9A45-9A74D4924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7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84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2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11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5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27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D29C1-4727-403D-9A45-9A74D492464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4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78"/>
            <a:ext cx="12205740" cy="6862377"/>
          </a:xfrm>
          <a:prstGeom prst="rect">
            <a:avLst/>
          </a:prstGeom>
        </p:spPr>
      </p:pic>
      <p:sp>
        <p:nvSpPr>
          <p:cNvPr id="8" name="图文框 7"/>
          <p:cNvSpPr/>
          <p:nvPr/>
        </p:nvSpPr>
        <p:spPr>
          <a:xfrm>
            <a:off x="2786063" y="1571625"/>
            <a:ext cx="6615112" cy="2471738"/>
          </a:xfrm>
          <a:prstGeom prst="frame">
            <a:avLst>
              <a:gd name="adj1" fmla="val 15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786400" y="1681200"/>
            <a:ext cx="6616800" cy="15084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797200" y="3225600"/>
            <a:ext cx="6616800" cy="468000"/>
          </a:xfrm>
        </p:spPr>
        <p:txBody>
          <a:bodyPr anchor="b" anchorCtr="0"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02432" y="482600"/>
            <a:ext cx="11387137" cy="5745163"/>
          </a:xfrm>
        </p:spPr>
        <p:txBody>
          <a:bodyPr/>
          <a:lstStyle>
            <a:lvl2pPr marL="342900" indent="-342900">
              <a:buClr>
                <a:srgbClr val="000000"/>
              </a:buClr>
              <a:buFont typeface="Arial" panose="020B0604020202020204" pitchFamily="34" charset="0"/>
              <a:buChar char="•"/>
              <a:defRPr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25801" y="234606"/>
            <a:ext cx="11140399" cy="69959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1384662" y="1463246"/>
            <a:ext cx="10281537" cy="4506479"/>
          </a:xfrm>
        </p:spPr>
        <p:txBody>
          <a:bodyPr lIns="108000" rIns="108000"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474747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90000" y="3067200"/>
            <a:ext cx="6681600" cy="1407600"/>
          </a:xfrm>
        </p:spPr>
        <p:txBody>
          <a:bodyPr lIns="0" tIns="0" rIns="0" bIns="0"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88030" y="4520451"/>
            <a:ext cx="66798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MH_Title"/>
          <p:cNvSpPr/>
          <p:nvPr>
            <p:custDataLst>
              <p:tags r:id="rId1"/>
            </p:custDataLst>
          </p:nvPr>
        </p:nvSpPr>
        <p:spPr>
          <a:xfrm>
            <a:off x="2788031" y="3067536"/>
            <a:ext cx="6679820" cy="1409214"/>
          </a:xfrm>
          <a:custGeom>
            <a:avLst/>
            <a:gdLst>
              <a:gd name="connsiteX0" fmla="*/ 0 w 3254309"/>
              <a:gd name="connsiteY0" fmla="*/ 0 h 696722"/>
              <a:gd name="connsiteX1" fmla="*/ 3254309 w 3254309"/>
              <a:gd name="connsiteY1" fmla="*/ 0 h 696722"/>
              <a:gd name="connsiteX2" fmla="*/ 3254309 w 3254309"/>
              <a:gd name="connsiteY2" fmla="*/ 696722 h 696722"/>
              <a:gd name="connsiteX3" fmla="*/ 0 w 3254309"/>
              <a:gd name="connsiteY3" fmla="*/ 696722 h 696722"/>
              <a:gd name="connsiteX4" fmla="*/ 0 w 3254309"/>
              <a:gd name="connsiteY4" fmla="*/ 0 h 696722"/>
              <a:gd name="connsiteX0-1" fmla="*/ 0 w 3254309"/>
              <a:gd name="connsiteY0-2" fmla="*/ 2004 h 698726"/>
              <a:gd name="connsiteX1-3" fmla="*/ 206017 w 3254309"/>
              <a:gd name="connsiteY1-4" fmla="*/ 0 h 698726"/>
              <a:gd name="connsiteX2-5" fmla="*/ 3254309 w 3254309"/>
              <a:gd name="connsiteY2-6" fmla="*/ 2004 h 698726"/>
              <a:gd name="connsiteX3-7" fmla="*/ 3254309 w 3254309"/>
              <a:gd name="connsiteY3-8" fmla="*/ 698726 h 698726"/>
              <a:gd name="connsiteX4-9" fmla="*/ 0 w 3254309"/>
              <a:gd name="connsiteY4-10" fmla="*/ 698726 h 698726"/>
              <a:gd name="connsiteX5" fmla="*/ 0 w 3254309"/>
              <a:gd name="connsiteY5" fmla="*/ 2004 h 698726"/>
              <a:gd name="connsiteX0-11" fmla="*/ 11697 w 3266006"/>
              <a:gd name="connsiteY0-12" fmla="*/ 2004 h 698726"/>
              <a:gd name="connsiteX1-13" fmla="*/ 217714 w 3266006"/>
              <a:gd name="connsiteY1-14" fmla="*/ 0 h 698726"/>
              <a:gd name="connsiteX2-15" fmla="*/ 3266006 w 3266006"/>
              <a:gd name="connsiteY2-16" fmla="*/ 2004 h 698726"/>
              <a:gd name="connsiteX3-17" fmla="*/ 3266006 w 3266006"/>
              <a:gd name="connsiteY3-18" fmla="*/ 698726 h 698726"/>
              <a:gd name="connsiteX4-19" fmla="*/ 11697 w 3266006"/>
              <a:gd name="connsiteY4-20" fmla="*/ 698726 h 698726"/>
              <a:gd name="connsiteX5-21" fmla="*/ 0 w 3266006"/>
              <a:gd name="connsiteY5-22" fmla="*/ 203200 h 698726"/>
              <a:gd name="connsiteX6" fmla="*/ 11697 w 3266006"/>
              <a:gd name="connsiteY6" fmla="*/ 2004 h 698726"/>
              <a:gd name="connsiteX0-23" fmla="*/ 0 w 3266006"/>
              <a:gd name="connsiteY0-24" fmla="*/ 203200 h 698726"/>
              <a:gd name="connsiteX1-25" fmla="*/ 217714 w 3266006"/>
              <a:gd name="connsiteY1-26" fmla="*/ 0 h 698726"/>
              <a:gd name="connsiteX2-27" fmla="*/ 3266006 w 3266006"/>
              <a:gd name="connsiteY2-28" fmla="*/ 2004 h 698726"/>
              <a:gd name="connsiteX3-29" fmla="*/ 3266006 w 3266006"/>
              <a:gd name="connsiteY3-30" fmla="*/ 698726 h 698726"/>
              <a:gd name="connsiteX4-31" fmla="*/ 11697 w 3266006"/>
              <a:gd name="connsiteY4-32" fmla="*/ 698726 h 698726"/>
              <a:gd name="connsiteX5-33" fmla="*/ 0 w 3266006"/>
              <a:gd name="connsiteY5-34" fmla="*/ 203200 h 698726"/>
              <a:gd name="connsiteX0-35" fmla="*/ 217714 w 3266006"/>
              <a:gd name="connsiteY0-36" fmla="*/ 0 h 698726"/>
              <a:gd name="connsiteX1-37" fmla="*/ 3266006 w 3266006"/>
              <a:gd name="connsiteY1-38" fmla="*/ 2004 h 698726"/>
              <a:gd name="connsiteX2-39" fmla="*/ 3266006 w 3266006"/>
              <a:gd name="connsiteY2-40" fmla="*/ 698726 h 698726"/>
              <a:gd name="connsiteX3-41" fmla="*/ 11697 w 3266006"/>
              <a:gd name="connsiteY3-42" fmla="*/ 698726 h 698726"/>
              <a:gd name="connsiteX4-43" fmla="*/ 0 w 3266006"/>
              <a:gd name="connsiteY4-44" fmla="*/ 203200 h 698726"/>
              <a:gd name="connsiteX5-45" fmla="*/ 309154 w 3266006"/>
              <a:gd name="connsiteY5-46" fmla="*/ 91440 h 698726"/>
              <a:gd name="connsiteX0-47" fmla="*/ 217714 w 3266006"/>
              <a:gd name="connsiteY0-48" fmla="*/ 0 h 698726"/>
              <a:gd name="connsiteX1-49" fmla="*/ 3266006 w 3266006"/>
              <a:gd name="connsiteY1-50" fmla="*/ 2004 h 698726"/>
              <a:gd name="connsiteX2-51" fmla="*/ 3266006 w 3266006"/>
              <a:gd name="connsiteY2-52" fmla="*/ 698726 h 698726"/>
              <a:gd name="connsiteX3-53" fmla="*/ 11697 w 3266006"/>
              <a:gd name="connsiteY3-54" fmla="*/ 698726 h 698726"/>
              <a:gd name="connsiteX4-55" fmla="*/ 0 w 3266006"/>
              <a:gd name="connsiteY4-56" fmla="*/ 203200 h 698726"/>
              <a:gd name="connsiteX0-57" fmla="*/ 206017 w 3254309"/>
              <a:gd name="connsiteY0-58" fmla="*/ 0 h 698726"/>
              <a:gd name="connsiteX1-59" fmla="*/ 3254309 w 3254309"/>
              <a:gd name="connsiteY1-60" fmla="*/ 2004 h 698726"/>
              <a:gd name="connsiteX2-61" fmla="*/ 3254309 w 3254309"/>
              <a:gd name="connsiteY2-62" fmla="*/ 698726 h 698726"/>
              <a:gd name="connsiteX3-63" fmla="*/ 0 w 3254309"/>
              <a:gd name="connsiteY3-64" fmla="*/ 698726 h 698726"/>
              <a:gd name="connsiteX4-65" fmla="*/ 209 w 3254309"/>
              <a:gd name="connsiteY4-66" fmla="*/ 203200 h 698726"/>
            </a:gdLst>
            <a:ahLst/>
            <a:cxnLst>
              <a:cxn ang="0">
                <a:pos x="connsiteX0-57" y="connsiteY0-58"/>
              </a:cxn>
              <a:cxn ang="0">
                <a:pos x="connsiteX1-59" y="connsiteY1-60"/>
              </a:cxn>
              <a:cxn ang="0">
                <a:pos x="connsiteX2-61" y="connsiteY2-62"/>
              </a:cxn>
              <a:cxn ang="0">
                <a:pos x="connsiteX3-63" y="connsiteY3-64"/>
              </a:cxn>
              <a:cxn ang="0">
                <a:pos x="connsiteX4-65" y="connsiteY4-66"/>
              </a:cxn>
            </a:cxnLst>
            <a:rect l="l" t="t" r="r" b="b"/>
            <a:pathLst>
              <a:path w="3254309" h="698726">
                <a:moveTo>
                  <a:pt x="206017" y="0"/>
                </a:moveTo>
                <a:lnTo>
                  <a:pt x="3254309" y="2004"/>
                </a:lnTo>
                <a:lnTo>
                  <a:pt x="3254309" y="698726"/>
                </a:lnTo>
                <a:lnTo>
                  <a:pt x="0" y="698726"/>
                </a:lnTo>
                <a:cubicBezTo>
                  <a:pt x="70" y="533551"/>
                  <a:pt x="139" y="368375"/>
                  <a:pt x="209" y="203200"/>
                </a:cubicBezTo>
              </a:path>
            </a:pathLst>
          </a:cu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MH_Others_1"/>
          <p:cNvSpPr/>
          <p:nvPr>
            <p:custDataLst>
              <p:tags r:id="rId2"/>
            </p:custDataLst>
          </p:nvPr>
        </p:nvSpPr>
        <p:spPr>
          <a:xfrm rot="8275313">
            <a:off x="2615843" y="2524064"/>
            <a:ext cx="394704" cy="7894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MH_Others_2"/>
          <p:cNvSpPr/>
          <p:nvPr>
            <p:custDataLst>
              <p:tags r:id="rId3"/>
            </p:custDataLst>
          </p:nvPr>
        </p:nvSpPr>
        <p:spPr>
          <a:xfrm rot="5747767">
            <a:off x="2657030" y="3160936"/>
            <a:ext cx="183046" cy="36609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09889" y="234606"/>
            <a:ext cx="10972222" cy="69959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544316" y="1355259"/>
            <a:ext cx="4516850" cy="4836535"/>
          </a:xfrm>
        </p:spPr>
        <p:txBody>
          <a:bodyPr lIns="108000" tIns="46800" rIns="108000" bIns="46800"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400"/>
            </a:lvl1pPr>
            <a:lvl2pPr marL="0" indent="0">
              <a:buNone/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7065261" y="1355259"/>
            <a:ext cx="4516850" cy="4836535"/>
          </a:xfrm>
        </p:spPr>
        <p:txBody>
          <a:bodyPr lIns="108000" tIns="46800" rIns="108000" bIns="46800"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400"/>
            </a:lvl1pPr>
            <a:lvl2pPr marL="0" indent="0">
              <a:buNone/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38184" y="423595"/>
            <a:ext cx="10515602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83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38183" y="22002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7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170597" y="22002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3090863" y="1503363"/>
            <a:ext cx="3600450" cy="3600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8021639" y="2095501"/>
            <a:ext cx="733425" cy="73342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8736013" y="1566863"/>
            <a:ext cx="392112" cy="3937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3773489" y="5027613"/>
            <a:ext cx="574675" cy="5762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4252913" y="5734051"/>
            <a:ext cx="360362" cy="358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4916488" y="1503363"/>
            <a:ext cx="3600450" cy="360045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87780" y="2676144"/>
            <a:ext cx="4333859" cy="1254887"/>
          </a:xfrm>
        </p:spPr>
        <p:txBody>
          <a:bodyPr>
            <a:normAutofit/>
          </a:bodyPr>
          <a:lstStyle>
            <a:lvl1pPr algn="ctr">
              <a:defRPr sz="7200" b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" r="34078" b="34300"/>
          <a:stretch>
            <a:fillRect/>
          </a:stretch>
        </p:blipFill>
        <p:spPr>
          <a:xfrm>
            <a:off x="0" y="-85592"/>
            <a:ext cx="12363450" cy="694359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" r="34078" b="34300"/>
          <a:stretch>
            <a:fillRect/>
          </a:stretch>
        </p:blipFill>
        <p:spPr>
          <a:xfrm>
            <a:off x="0" y="-85592"/>
            <a:ext cx="12363450" cy="6943592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554600" y="211051"/>
            <a:ext cx="9082800" cy="9396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1554600" y="1298747"/>
            <a:ext cx="9082800" cy="45432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554600" y="5990043"/>
            <a:ext cx="9082800" cy="597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" r="34078" b="34300"/>
          <a:stretch>
            <a:fillRect/>
          </a:stretch>
        </p:blipFill>
        <p:spPr>
          <a:xfrm>
            <a:off x="0" y="-85592"/>
            <a:ext cx="12363450" cy="6943592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727881" y="544514"/>
            <a:ext cx="1182511" cy="5811839"/>
          </a:xfrm>
        </p:spPr>
        <p:txBody>
          <a:bodyPr vert="eaVert" anchor="ctr" anchorCtr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344557" y="544514"/>
            <a:ext cx="10007353" cy="5811839"/>
          </a:xfrm>
        </p:spPr>
        <p:txBody>
          <a:bodyPr vert="eaVert"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81487" y="234606"/>
            <a:ext cx="10834777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19462"/>
            <a:ext cx="2743200" cy="39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7E209CE7-C191-49CB-93DE-563C8614E8C5}" type="datetimeFigureOut">
              <a:rPr lang="zh-CN" altLang="en-US" smtClean="0"/>
              <a:t>2016/12/3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9462"/>
            <a:ext cx="4114800" cy="39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9462"/>
            <a:ext cx="2743200" cy="39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81487" y="1254399"/>
            <a:ext cx="10834777" cy="516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Arial" panose="020B0604020202020204" pitchFamily="34" charset="0"/>
          <a:ea typeface="黑体" panose="02010609060101010101" pitchFamily="49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60000"/>
        <a:buFont typeface="Webdings" panose="05030102010509060703" pitchFamily="18" charset="2"/>
        <a:buChar char=""/>
        <a:defRPr sz="24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51nod.com/onlineJudge/questionCode.html#%21problemId=114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acm.hdu.edu.cn/showproblem.php?pid=36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nod.com/onlineJudge/questionCode.html#%21problemId=1258" TargetMode="External"/><Relationship Id="rId2" Type="http://schemas.openxmlformats.org/officeDocument/2006/relationships/hyperlink" Target="http://www.51nod.com/onlineJudge/questionCode.html#%21problemId=122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pic/%E7%BA%BF%E6%80%A7%E6%96%B9%E7%A8%8B%E7%BB%84/5904308/0/95afee1f6f6d01bbe0fe0bb7?fr=lemma&amp;ct=singl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gif"/><Relationship Id="rId5" Type="http://schemas.openxmlformats.org/officeDocument/2006/relationships/hyperlink" Target="http://baike.baidu.com/pic/%E7%BA%BF%E6%80%A7%E6%96%B9%E7%A8%8B%E7%BB%84/5904308/0/adee30dd948b50978d1029b2?fr=lemma&amp;ct=single" TargetMode="External"/><Relationship Id="rId4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blog.csdn.net/acdreamers/article/details/89897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acdreamers/article/details/898977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nod.com/onlineJudge/questionCode.html#%21problemId=1236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51nod.com/onlineJudge/questionCode.html#%21problemId=1365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51nod.com/onlineJudge/questionCode.html#%21problemId=139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nod.com/onlineJudge/questionCode.html#%21problemId=135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nod.com/onlineJudge/questionCode.html#%21problemId=119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51nod.com/onlineJudge/questionCode.html#%21problemId=159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creationaugust/article/details/48108305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slide" Target="slide6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5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blog.csdn.net/drin_e/article/details/52729053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60.jpeg"/><Relationship Id="rId4" Type="http://schemas.openxmlformats.org/officeDocument/2006/relationships/tags" Target="../tags/tag27.xml"/><Relationship Id="rId9" Type="http://schemas.openxmlformats.org/officeDocument/2006/relationships/notesSlide" Target="../notesSlides/notesSlide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61.jpeg"/><Relationship Id="rId5" Type="http://schemas.openxmlformats.org/officeDocument/2006/relationships/tags" Target="../tags/tag35.xml"/><Relationship Id="rId10" Type="http://schemas.openxmlformats.org/officeDocument/2006/relationships/image" Target="../media/image60.jpeg"/><Relationship Id="rId4" Type="http://schemas.openxmlformats.org/officeDocument/2006/relationships/tags" Target="../tags/tag34.xml"/><Relationship Id="rId9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有趣</a:t>
            </a:r>
            <a:r>
              <a:rPr lang="zh-CN" altLang="en-US" dirty="0" smtClean="0"/>
              <a:t>的“数”与筛法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byZJY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7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3" y="0"/>
            <a:ext cx="9232642" cy="3559573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4" y="3559574"/>
            <a:ext cx="9232642" cy="33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7" y="759432"/>
            <a:ext cx="11175680" cy="5225731"/>
          </a:xfrm>
        </p:spPr>
      </p:pic>
    </p:spTree>
    <p:extLst>
      <p:ext uri="{BB962C8B-B14F-4D97-AF65-F5344CB8AC3E}">
        <p14:creationId xmlns:p14="http://schemas.microsoft.com/office/powerpoint/2010/main" val="269488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9" y="938150"/>
            <a:ext cx="10511599" cy="26776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40031" y="3859481"/>
                <a:ext cx="8063346" cy="1744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中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是满足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c|(</a:t>
                </a:r>
                <a:r>
                  <a:rPr lang="en-US" altLang="zh-CN" sz="2400" dirty="0" err="1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a+b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的且小于等于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最大整数，则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对于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而言同样是</a:t>
                </a:r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满足</a:t>
                </a:r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c|(</a:t>
                </a:r>
                <a:r>
                  <a:rPr lang="en-US" altLang="zh-CN" sz="2400" dirty="0" err="1">
                    <a:latin typeface="Arial" panose="020B0604020202020204" pitchFamily="34" charset="0"/>
                    <a:ea typeface="微软雅黑" panose="020B0503020204020204" pitchFamily="34" charset="-122"/>
                  </a:rPr>
                  <a:t>a+b</a:t>
                </a:r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的且小于等于</a:t>
                </a:r>
                <a:r>
                  <a: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最大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整数，所以由整个运算链来看，除末商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2k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及首商</a:t>
                </a:r>
                <a:r>
                  <a:rPr lang="en-US" altLang="zh-CN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外，其余显然是中心对称的。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31" y="3859481"/>
                <a:ext cx="8063346" cy="1744132"/>
              </a:xfrm>
              <a:prstGeom prst="rect">
                <a:avLst/>
              </a:prstGeom>
              <a:blipFill rotWithShape="0">
                <a:blip r:embed="rId3"/>
                <a:stretch>
                  <a:fillRect l="-1134" r="-3855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8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51nod 1147 </a:t>
            </a:r>
            <a:r>
              <a:rPr lang="zh-CN" altLang="en-US" dirty="0">
                <a:hlinkClick r:id="rId2"/>
              </a:rPr>
              <a:t>连分数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1" y="1098137"/>
            <a:ext cx="11111239" cy="5148283"/>
          </a:xfrm>
        </p:spPr>
      </p:pic>
    </p:spTree>
    <p:extLst>
      <p:ext uri="{BB962C8B-B14F-4D97-AF65-F5344CB8AC3E}">
        <p14:creationId xmlns:p14="http://schemas.microsoft.com/office/powerpoint/2010/main" val="16027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" y="268844"/>
            <a:ext cx="11971247" cy="6500091"/>
          </a:xfrm>
        </p:spPr>
      </p:pic>
    </p:spTree>
    <p:extLst>
      <p:ext uri="{BB962C8B-B14F-4D97-AF65-F5344CB8AC3E}">
        <p14:creationId xmlns:p14="http://schemas.microsoft.com/office/powerpoint/2010/main" val="2176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98868"/>
            <a:ext cx="10106025" cy="5562600"/>
          </a:xfrm>
        </p:spPr>
      </p:pic>
      <p:sp>
        <p:nvSpPr>
          <p:cNvPr id="6" name="文本框 5"/>
          <p:cNvSpPr txBox="1"/>
          <p:nvPr/>
        </p:nvSpPr>
        <p:spPr>
          <a:xfrm>
            <a:off x="509391" y="5661468"/>
            <a:ext cx="9797143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于是，我们可以愉快地得到递推式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:p[n-1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]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=a[n-1]*p[n]+q[n],q[n-1]=p[n];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207" y="1539503"/>
                <a:ext cx="9442212" cy="369751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 smtClean="0"/>
                  <a:t>首先，我们可以处理出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3200" dirty="0" smtClean="0"/>
                  <a:t>的连分数。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利用上述递推式即可得到</a:t>
                </a:r>
                <a:r>
                  <a:rPr lang="en-US" altLang="zh-CN" sz="3200" dirty="0" smtClean="0"/>
                  <a:t>O(k)</a:t>
                </a:r>
                <a:r>
                  <a:rPr lang="zh-CN" altLang="en-US" sz="3200" dirty="0" smtClean="0"/>
                  <a:t>的做法。</a:t>
                </a:r>
                <a:endParaRPr lang="en-US" altLang="zh-CN" sz="3200" dirty="0" smtClean="0"/>
              </a:p>
              <a:p>
                <a:r>
                  <a:rPr lang="zh-CN" altLang="en-US" sz="3200" dirty="0" smtClean="0"/>
                  <a:t>再结合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3200" dirty="0"/>
                  <a:t>的</a:t>
                </a:r>
                <a:r>
                  <a:rPr lang="zh-CN" altLang="en-US" sz="3200" dirty="0" smtClean="0"/>
                  <a:t>连分数的循环节，可以用矩阵乘法优化。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207" y="1539503"/>
                <a:ext cx="9442212" cy="3697515"/>
              </a:xfrm>
              <a:blipFill rotWithShape="0">
                <a:blip r:embed="rId2"/>
                <a:stretch>
                  <a:fillRect l="-323" t="-2475" r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4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第一类</a:t>
            </a:r>
            <a:r>
              <a:rPr lang="en-US" altLang="zh-CN" b="1" dirty="0" err="1"/>
              <a:t>Stirling</a:t>
            </a:r>
            <a:r>
              <a:rPr lang="zh-CN" altLang="en-US" b="1" dirty="0"/>
              <a:t>数 </a:t>
            </a:r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b="1" dirty="0"/>
              <a:t>　　  </a:t>
            </a:r>
            <a:endParaRPr lang="zh-CN" altLang="en-US" dirty="0"/>
          </a:p>
          <a:p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</a:t>
            </a:r>
            <a:r>
              <a:rPr lang="zh-CN" altLang="en-US" b="1" dirty="0"/>
              <a:t>的一个的组合学解释是：将</a:t>
            </a:r>
            <a:r>
              <a:rPr lang="en-US" altLang="zh-CN" b="1" dirty="0"/>
              <a:t>p</a:t>
            </a:r>
            <a:r>
              <a:rPr lang="zh-CN" altLang="en-US" b="1" dirty="0"/>
              <a:t>个物体排成</a:t>
            </a:r>
            <a:r>
              <a:rPr lang="en-US" altLang="zh-CN" b="1" dirty="0"/>
              <a:t>k</a:t>
            </a:r>
            <a:r>
              <a:rPr lang="zh-CN" altLang="en-US" b="1" dirty="0"/>
              <a:t>个非空循环排列的方法数。</a:t>
            </a:r>
            <a:endParaRPr lang="zh-CN" altLang="en-US" dirty="0"/>
          </a:p>
          <a:p>
            <a:r>
              <a:rPr lang="zh-CN" altLang="en-US" dirty="0"/>
              <a:t> </a:t>
            </a:r>
          </a:p>
          <a:p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</a:t>
            </a:r>
            <a:r>
              <a:rPr lang="zh-CN" altLang="en-US" b="1" dirty="0"/>
              <a:t>的递推公式： </a:t>
            </a:r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)=(p-1)*s(p-1,k)+s(p-1,k-1) ,1&lt;=k&lt;=p-1</a:t>
            </a:r>
            <a:endParaRPr lang="zh-CN" altLang="en-US" dirty="0"/>
          </a:p>
          <a:p>
            <a:r>
              <a:rPr lang="zh-CN" altLang="en-US" b="1" dirty="0"/>
              <a:t>边界条件：</a:t>
            </a:r>
            <a:r>
              <a:rPr lang="en-US" altLang="zh-CN" b="1" dirty="0"/>
              <a:t>s(p,0)=0 ,p&gt;=1  s(</a:t>
            </a:r>
            <a:r>
              <a:rPr lang="en-US" altLang="zh-CN" b="1" dirty="0" err="1"/>
              <a:t>p,p</a:t>
            </a:r>
            <a:r>
              <a:rPr lang="en-US" altLang="zh-CN" b="1" dirty="0"/>
              <a:t>)=1  ,p&gt;=0</a:t>
            </a:r>
            <a:endParaRPr lang="zh-CN" altLang="en-US" dirty="0"/>
          </a:p>
          <a:p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  <a:p>
            <a:r>
              <a:rPr lang="zh-CN" altLang="en-US" b="1" dirty="0"/>
              <a:t>递推关系的说明：</a:t>
            </a:r>
            <a:endParaRPr lang="zh-CN" altLang="en-US" dirty="0"/>
          </a:p>
          <a:p>
            <a:r>
              <a:rPr lang="zh-CN" altLang="en-US" b="1" dirty="0"/>
              <a:t>考虑第</a:t>
            </a:r>
            <a:r>
              <a:rPr lang="en-US" altLang="zh-CN" b="1" dirty="0"/>
              <a:t>p</a:t>
            </a:r>
            <a:r>
              <a:rPr lang="zh-CN" altLang="en-US" b="1" dirty="0"/>
              <a:t>个物品，</a:t>
            </a:r>
            <a:r>
              <a:rPr lang="en-US" altLang="zh-CN" b="1" dirty="0"/>
              <a:t>p</a:t>
            </a:r>
            <a:r>
              <a:rPr lang="zh-CN" altLang="en-US" b="1" dirty="0"/>
              <a:t>可以单独构成一个非空循环排列，这样前</a:t>
            </a:r>
            <a:r>
              <a:rPr lang="en-US" altLang="zh-CN" b="1" dirty="0"/>
              <a:t>p-1</a:t>
            </a:r>
            <a:r>
              <a:rPr lang="zh-CN" altLang="en-US" b="1" dirty="0"/>
              <a:t>种物品构成</a:t>
            </a:r>
            <a:r>
              <a:rPr lang="en-US" altLang="zh-CN" b="1" dirty="0"/>
              <a:t>k-1</a:t>
            </a:r>
            <a:r>
              <a:rPr lang="zh-CN" altLang="en-US" b="1" dirty="0"/>
              <a:t>个非空循环排列，方法数为</a:t>
            </a:r>
            <a:r>
              <a:rPr lang="en-US" altLang="zh-CN" b="1" dirty="0"/>
              <a:t>s(p-1,k-1)</a:t>
            </a:r>
            <a:r>
              <a:rPr lang="zh-CN" altLang="en-US" b="1" dirty="0"/>
              <a:t>；</a:t>
            </a:r>
            <a:endParaRPr lang="zh-CN" altLang="en-US" dirty="0"/>
          </a:p>
          <a:p>
            <a:r>
              <a:rPr lang="zh-CN" altLang="en-US" b="1" dirty="0"/>
              <a:t>也可以前</a:t>
            </a:r>
            <a:r>
              <a:rPr lang="en-US" altLang="zh-CN" b="1" dirty="0"/>
              <a:t>p-1</a:t>
            </a:r>
            <a:r>
              <a:rPr lang="zh-CN" altLang="en-US" b="1" dirty="0"/>
              <a:t>种物品构成</a:t>
            </a:r>
            <a:r>
              <a:rPr lang="en-US" altLang="zh-CN" b="1" dirty="0"/>
              <a:t>k</a:t>
            </a:r>
            <a:r>
              <a:rPr lang="zh-CN" altLang="en-US" b="1" dirty="0"/>
              <a:t>个非空循环排列，而第</a:t>
            </a:r>
            <a:r>
              <a:rPr lang="en-US" altLang="zh-CN" b="1" dirty="0"/>
              <a:t>p</a:t>
            </a:r>
            <a:r>
              <a:rPr lang="zh-CN" altLang="en-US" b="1" dirty="0"/>
              <a:t>个物品插入第</a:t>
            </a:r>
            <a:r>
              <a:rPr lang="en-US" altLang="zh-CN" b="1" dirty="0" err="1"/>
              <a:t>i</a:t>
            </a:r>
            <a:r>
              <a:rPr lang="zh-CN" altLang="en-US" b="1" dirty="0"/>
              <a:t>个物品的左边，这有</a:t>
            </a:r>
            <a:r>
              <a:rPr lang="en-US" altLang="zh-CN" b="1" dirty="0"/>
              <a:t>(p-1)*s(p-1,k)</a:t>
            </a:r>
            <a:r>
              <a:rPr lang="zh-CN" altLang="en-US" b="1" dirty="0"/>
              <a:t>种方法。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第二类</a:t>
            </a:r>
            <a:r>
              <a:rPr lang="en-US" altLang="zh-CN" b="1" dirty="0" err="1"/>
              <a:t>Stirling</a:t>
            </a:r>
            <a:r>
              <a:rPr lang="zh-CN" altLang="en-US" b="1" dirty="0"/>
              <a:t>数 </a:t>
            </a:r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b="1" dirty="0"/>
              <a:t>　　 </a:t>
            </a:r>
            <a:endParaRPr lang="zh-CN" altLang="en-US" dirty="0"/>
          </a:p>
          <a:p>
            <a:r>
              <a:rPr lang="en-US" altLang="zh-CN" b="1" dirty="0" smtClean="0"/>
              <a:t>S(</a:t>
            </a:r>
            <a:r>
              <a:rPr lang="en-US" altLang="zh-CN" b="1" dirty="0" err="1" smtClean="0"/>
              <a:t>p,k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的</a:t>
            </a:r>
            <a:r>
              <a:rPr lang="zh-CN" altLang="en-US" b="1" dirty="0"/>
              <a:t>一个组合学解释是：将</a:t>
            </a:r>
            <a:r>
              <a:rPr lang="en-US" altLang="zh-CN" b="1" dirty="0"/>
              <a:t>p</a:t>
            </a:r>
            <a:r>
              <a:rPr lang="zh-CN" altLang="en-US" b="1" dirty="0"/>
              <a:t>个物体划分成</a:t>
            </a:r>
            <a:r>
              <a:rPr lang="en-US" altLang="zh-CN" b="1" dirty="0"/>
              <a:t>k</a:t>
            </a:r>
            <a:r>
              <a:rPr lang="zh-CN" altLang="en-US" b="1" dirty="0"/>
              <a:t>个非空的不可辨别的（可以理解为盒子没有编号）集合的方法数。</a:t>
            </a:r>
            <a:endParaRPr lang="zh-CN" altLang="en-US" dirty="0"/>
          </a:p>
          <a:p>
            <a:r>
              <a:rPr lang="en-US" altLang="zh-CN" b="1" dirty="0" err="1"/>
              <a:t>k!S</a:t>
            </a:r>
            <a:r>
              <a:rPr lang="en-US" altLang="zh-CN" b="1" dirty="0"/>
              <a:t>(</a:t>
            </a:r>
            <a:r>
              <a:rPr lang="en-US" altLang="zh-CN" b="1" dirty="0" err="1"/>
              <a:t>p,k</a:t>
            </a:r>
            <a:r>
              <a:rPr lang="en-US" altLang="zh-CN" b="1" dirty="0"/>
              <a:t>)</a:t>
            </a:r>
            <a:r>
              <a:rPr lang="zh-CN" altLang="en-US" b="1" dirty="0"/>
              <a:t>是把</a:t>
            </a:r>
            <a:r>
              <a:rPr lang="en-US" altLang="zh-CN" b="1" dirty="0"/>
              <a:t>p</a:t>
            </a:r>
            <a:r>
              <a:rPr lang="zh-CN" altLang="en-US" b="1" dirty="0"/>
              <a:t>个人分进</a:t>
            </a:r>
            <a:r>
              <a:rPr lang="en-US" altLang="zh-CN" b="1" dirty="0"/>
              <a:t>k</a:t>
            </a:r>
            <a:r>
              <a:rPr lang="zh-CN" altLang="en-US" b="1" dirty="0"/>
              <a:t>间有差别</a:t>
            </a:r>
            <a:r>
              <a:rPr lang="en-US" altLang="zh-CN" b="1" dirty="0"/>
              <a:t>(</a:t>
            </a:r>
            <a:r>
              <a:rPr lang="zh-CN" altLang="en-US" b="1" dirty="0"/>
              <a:t>如：被标有房号）的房间</a:t>
            </a:r>
            <a:r>
              <a:rPr lang="en-US" altLang="zh-CN" b="1" dirty="0"/>
              <a:t>(</a:t>
            </a:r>
            <a:r>
              <a:rPr lang="zh-CN" altLang="en-US" b="1" dirty="0"/>
              <a:t>无空房）的方法数。</a:t>
            </a:r>
            <a:endParaRPr lang="zh-CN" altLang="en-US" dirty="0"/>
          </a:p>
          <a:p>
            <a:r>
              <a:rPr lang="zh-CN" altLang="en-US" b="1" dirty="0"/>
              <a:t>　　 </a:t>
            </a:r>
            <a:endParaRPr lang="zh-CN" altLang="en-US" dirty="0"/>
          </a:p>
          <a:p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</a:t>
            </a:r>
            <a:r>
              <a:rPr lang="zh-CN" altLang="en-US" b="1" dirty="0"/>
              <a:t>的递推公式是：</a:t>
            </a:r>
            <a:r>
              <a:rPr lang="en-US" altLang="zh-CN" b="1" dirty="0"/>
              <a:t>S(</a:t>
            </a:r>
            <a:r>
              <a:rPr lang="en-US" altLang="zh-CN" b="1" dirty="0" err="1"/>
              <a:t>p,k</a:t>
            </a:r>
            <a:r>
              <a:rPr lang="en-US" altLang="zh-CN" b="1" dirty="0"/>
              <a:t>)=k*S(p-1,k)+S(p-1,k-1) ,1&lt;= k&lt;=p-1</a:t>
            </a:r>
            <a:endParaRPr lang="zh-CN" altLang="en-US" dirty="0"/>
          </a:p>
          <a:p>
            <a:r>
              <a:rPr lang="zh-CN" altLang="en-US" b="1" dirty="0"/>
              <a:t>边界条件：</a:t>
            </a:r>
            <a:r>
              <a:rPr lang="en-US" altLang="zh-CN" b="1" dirty="0"/>
              <a:t>S(</a:t>
            </a:r>
            <a:r>
              <a:rPr lang="en-US" altLang="zh-CN" b="1" dirty="0" err="1"/>
              <a:t>p,p</a:t>
            </a:r>
            <a:r>
              <a:rPr lang="en-US" altLang="zh-CN" b="1" dirty="0"/>
              <a:t>)=1 ,p&gt;=0    S(p,0)=0 ,p&gt;=1</a:t>
            </a:r>
            <a:endParaRPr lang="zh-CN" altLang="en-US" dirty="0"/>
          </a:p>
          <a:p>
            <a:r>
              <a:rPr lang="zh-CN" altLang="en-US" b="1" dirty="0"/>
              <a:t>　　</a:t>
            </a:r>
            <a:endParaRPr lang="zh-CN" altLang="en-US" dirty="0"/>
          </a:p>
          <a:p>
            <a:r>
              <a:rPr lang="zh-CN" altLang="en-US" b="1" dirty="0"/>
              <a:t>递推关系的说明：</a:t>
            </a:r>
            <a:endParaRPr lang="zh-CN" altLang="en-US" dirty="0"/>
          </a:p>
          <a:p>
            <a:r>
              <a:rPr lang="zh-CN" altLang="en-US" b="1" dirty="0"/>
              <a:t>考虑第</a:t>
            </a:r>
            <a:r>
              <a:rPr lang="en-US" altLang="zh-CN" b="1" dirty="0"/>
              <a:t>p</a:t>
            </a:r>
            <a:r>
              <a:rPr lang="zh-CN" altLang="en-US" b="1" dirty="0"/>
              <a:t>个物品，</a:t>
            </a:r>
            <a:r>
              <a:rPr lang="en-US" altLang="zh-CN" b="1" dirty="0"/>
              <a:t>p</a:t>
            </a:r>
            <a:r>
              <a:rPr lang="zh-CN" altLang="en-US" b="1" dirty="0"/>
              <a:t>可以单独构成一个非空集合，此时前</a:t>
            </a:r>
            <a:r>
              <a:rPr lang="en-US" altLang="zh-CN" b="1" dirty="0"/>
              <a:t>p-1</a:t>
            </a:r>
            <a:r>
              <a:rPr lang="zh-CN" altLang="en-US" b="1" dirty="0"/>
              <a:t>个物品构成</a:t>
            </a:r>
            <a:r>
              <a:rPr lang="en-US" altLang="zh-CN" b="1" dirty="0"/>
              <a:t>k-1</a:t>
            </a:r>
            <a:r>
              <a:rPr lang="zh-CN" altLang="en-US" b="1" dirty="0"/>
              <a:t>个非空的不可辨别的集合，方法数为</a:t>
            </a:r>
            <a:r>
              <a:rPr lang="en-US" altLang="zh-CN" b="1" dirty="0"/>
              <a:t>S(p-1,k-1)</a:t>
            </a:r>
            <a:r>
              <a:rPr lang="zh-CN" altLang="en-US" b="1" dirty="0"/>
              <a:t>；</a:t>
            </a:r>
            <a:endParaRPr lang="zh-CN" altLang="en-US" dirty="0"/>
          </a:p>
          <a:p>
            <a:r>
              <a:rPr lang="zh-CN" altLang="en-US" b="1" dirty="0"/>
              <a:t>也可以前</a:t>
            </a:r>
            <a:r>
              <a:rPr lang="en-US" altLang="zh-CN" b="1" dirty="0"/>
              <a:t>p-1</a:t>
            </a:r>
            <a:r>
              <a:rPr lang="zh-CN" altLang="en-US" b="1" dirty="0"/>
              <a:t>种物品构成</a:t>
            </a:r>
            <a:r>
              <a:rPr lang="en-US" altLang="zh-CN" b="1" dirty="0"/>
              <a:t>k</a:t>
            </a:r>
            <a:r>
              <a:rPr lang="zh-CN" altLang="en-US" b="1" dirty="0"/>
              <a:t>个非空的不可辨别的集合，第</a:t>
            </a:r>
            <a:r>
              <a:rPr lang="en-US" altLang="zh-CN" b="1" dirty="0"/>
              <a:t>p</a:t>
            </a:r>
            <a:r>
              <a:rPr lang="zh-CN" altLang="en-US" b="1" dirty="0"/>
              <a:t>个物品放入任意一个中，这样有</a:t>
            </a:r>
            <a:r>
              <a:rPr lang="en-US" altLang="zh-CN" b="1" dirty="0"/>
              <a:t>k*S(p-1,k)</a:t>
            </a:r>
            <a:r>
              <a:rPr lang="zh-CN" altLang="en-US" b="1" dirty="0"/>
              <a:t>种方法。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6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70416" y="140334"/>
            <a:ext cx="10854738" cy="2128304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2"/>
              </a:rPr>
              <a:t>题目：</a:t>
            </a:r>
            <a:r>
              <a:rPr lang="en-US" altLang="zh-CN" b="1" dirty="0" smtClean="0">
                <a:hlinkClick r:id="rId2"/>
              </a:rPr>
              <a:t>HDU3625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sz="2700" b="1" dirty="0"/>
              <a:t>题意：给</a:t>
            </a:r>
            <a:r>
              <a:rPr lang="en-US" altLang="zh-CN" sz="2700" b="1" dirty="0"/>
              <a:t>N</a:t>
            </a:r>
            <a:r>
              <a:rPr lang="zh-CN" altLang="en-US" sz="2700" b="1" dirty="0"/>
              <a:t>个元素，让我们求</a:t>
            </a:r>
            <a:r>
              <a:rPr lang="en-US" altLang="zh-CN" sz="2700" b="1" dirty="0"/>
              <a:t>K</a:t>
            </a:r>
            <a:r>
              <a:rPr lang="zh-CN" altLang="en-US" sz="2700" b="1" dirty="0"/>
              <a:t>个环排列的方法数。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870416" y="1967696"/>
            <a:ext cx="10512128" cy="362287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/>
              <a:t>斯特林第一类数的第推公式：</a:t>
            </a:r>
            <a:endParaRPr lang="zh-CN" altLang="en-US" dirty="0"/>
          </a:p>
          <a:p>
            <a:r>
              <a:rPr lang="en-US" altLang="zh-CN" b="1" dirty="0"/>
              <a:t>S</a:t>
            </a:r>
            <a:r>
              <a:rPr lang="zh-CN" altLang="en-US" b="1" dirty="0"/>
              <a:t>（</a:t>
            </a:r>
            <a:r>
              <a:rPr lang="en-US" altLang="zh-CN" b="1" dirty="0"/>
              <a:t>N</a:t>
            </a:r>
            <a:r>
              <a:rPr lang="zh-CN" altLang="en-US" b="1" dirty="0"/>
              <a:t>，</a:t>
            </a:r>
            <a:r>
              <a:rPr lang="en-US" altLang="zh-CN" b="1" dirty="0"/>
              <a:t>0</a:t>
            </a:r>
            <a:r>
              <a:rPr lang="zh-CN" altLang="en-US" b="1" dirty="0"/>
              <a:t>）</a:t>
            </a:r>
            <a:r>
              <a:rPr lang="en-US" altLang="zh-CN" b="1" dirty="0"/>
              <a:t>=0; S</a:t>
            </a:r>
            <a:r>
              <a:rPr lang="zh-CN" altLang="en-US" b="1" dirty="0"/>
              <a:t>（</a:t>
            </a:r>
            <a:r>
              <a:rPr lang="en-US" altLang="zh-CN" b="1" dirty="0"/>
              <a:t>N</a:t>
            </a:r>
            <a:r>
              <a:rPr lang="zh-CN" altLang="en-US" b="1" dirty="0"/>
              <a:t>，</a:t>
            </a:r>
            <a:r>
              <a:rPr lang="en-US" altLang="zh-CN" b="1" dirty="0"/>
              <a:t>N</a:t>
            </a:r>
            <a:r>
              <a:rPr lang="zh-CN" altLang="en-US" b="1" dirty="0"/>
              <a:t>）</a:t>
            </a:r>
            <a:r>
              <a:rPr lang="en-US" altLang="zh-CN" b="1" dirty="0"/>
              <a:t>=1</a:t>
            </a:r>
            <a:r>
              <a:rPr lang="zh-CN" altLang="en-US" b="1" dirty="0"/>
              <a:t>； </a:t>
            </a:r>
            <a:r>
              <a:rPr lang="en-US" altLang="zh-CN" b="1" dirty="0"/>
              <a:t>S</a:t>
            </a:r>
            <a:r>
              <a:rPr lang="zh-CN" altLang="en-US" b="1" dirty="0"/>
              <a:t>（</a:t>
            </a:r>
            <a:r>
              <a:rPr lang="en-US" altLang="zh-CN" b="1" dirty="0"/>
              <a:t>0</a:t>
            </a:r>
            <a:r>
              <a:rPr lang="zh-CN" altLang="en-US" b="1" dirty="0"/>
              <a:t>，</a:t>
            </a:r>
            <a:r>
              <a:rPr lang="en-US" altLang="zh-CN" b="1" dirty="0"/>
              <a:t>0</a:t>
            </a:r>
            <a:r>
              <a:rPr lang="zh-CN" altLang="en-US" b="1" dirty="0"/>
              <a:t>）</a:t>
            </a:r>
            <a:r>
              <a:rPr lang="en-US" altLang="zh-CN" b="1" dirty="0"/>
              <a:t>=0</a:t>
            </a:r>
            <a:r>
              <a:rPr lang="zh-CN" altLang="en-US" b="1" dirty="0"/>
              <a:t>； </a:t>
            </a:r>
            <a:r>
              <a:rPr lang="en-US" altLang="zh-CN" b="1" dirty="0"/>
              <a:t>S</a:t>
            </a:r>
            <a:r>
              <a:rPr lang="zh-CN" altLang="en-US" b="1" dirty="0"/>
              <a:t>（</a:t>
            </a:r>
            <a:r>
              <a:rPr lang="en-US" altLang="zh-CN" b="1" dirty="0"/>
              <a:t>N</a:t>
            </a:r>
            <a:r>
              <a:rPr lang="zh-CN" altLang="en-US" b="1" dirty="0"/>
              <a:t>，</a:t>
            </a:r>
            <a:r>
              <a:rPr lang="en-US" altLang="zh-CN" b="1" dirty="0"/>
              <a:t>K</a:t>
            </a:r>
            <a:r>
              <a:rPr lang="zh-CN" altLang="en-US" b="1" dirty="0"/>
              <a:t>）</a:t>
            </a:r>
            <a:r>
              <a:rPr lang="en-US" altLang="zh-CN" b="1" dirty="0"/>
              <a:t>=S</a:t>
            </a:r>
            <a:r>
              <a:rPr lang="zh-CN" altLang="en-US" b="1" dirty="0"/>
              <a:t>（</a:t>
            </a:r>
            <a:r>
              <a:rPr lang="en-US" altLang="zh-CN" b="1" dirty="0"/>
              <a:t>N-1</a:t>
            </a:r>
            <a:r>
              <a:rPr lang="zh-CN" altLang="en-US" b="1" dirty="0"/>
              <a:t>，</a:t>
            </a:r>
            <a:r>
              <a:rPr lang="en-US" altLang="zh-CN" b="1" dirty="0"/>
              <a:t>K-1</a:t>
            </a:r>
            <a:r>
              <a:rPr lang="zh-CN" altLang="en-US" b="1" dirty="0"/>
              <a:t>）</a:t>
            </a:r>
            <a:r>
              <a:rPr lang="en-US" altLang="zh-CN" b="1" dirty="0"/>
              <a:t>+S</a:t>
            </a:r>
            <a:r>
              <a:rPr lang="zh-CN" altLang="en-US" b="1" dirty="0"/>
              <a:t>（</a:t>
            </a:r>
            <a:r>
              <a:rPr lang="en-US" altLang="zh-CN" b="1" dirty="0"/>
              <a:t>N-1</a:t>
            </a:r>
            <a:r>
              <a:rPr lang="zh-CN" altLang="en-US" b="1" dirty="0"/>
              <a:t>，</a:t>
            </a:r>
            <a:r>
              <a:rPr lang="en-US" altLang="zh-CN" b="1" dirty="0"/>
              <a:t>K</a:t>
            </a:r>
            <a:r>
              <a:rPr lang="zh-CN" altLang="en-US" b="1" dirty="0"/>
              <a:t>）*（</a:t>
            </a:r>
            <a:r>
              <a:rPr lang="en-US" altLang="zh-CN" b="1" dirty="0"/>
              <a:t>N-1</a:t>
            </a:r>
            <a:r>
              <a:rPr lang="zh-CN" altLang="en-US" b="1" dirty="0"/>
              <a:t>）；</a:t>
            </a:r>
            <a:endParaRPr lang="zh-CN" altLang="en-US" dirty="0"/>
          </a:p>
          <a:p>
            <a:r>
              <a:rPr lang="zh-CN" altLang="en-US" dirty="0"/>
              <a:t> </a:t>
            </a:r>
          </a:p>
          <a:p>
            <a:r>
              <a:rPr lang="zh-CN" altLang="en-US" b="1" dirty="0"/>
              <a:t>这个公式的意思是：当前</a:t>
            </a:r>
            <a:r>
              <a:rPr lang="en-US" altLang="zh-CN" b="1" dirty="0"/>
              <a:t>N-1</a:t>
            </a:r>
            <a:r>
              <a:rPr lang="zh-CN" altLang="en-US" b="1" dirty="0"/>
              <a:t>个数构成</a:t>
            </a:r>
            <a:r>
              <a:rPr lang="en-US" altLang="zh-CN" b="1" dirty="0"/>
              <a:t>K-1 </a:t>
            </a:r>
            <a:r>
              <a:rPr lang="zh-CN" altLang="en-US" b="1" dirty="0"/>
              <a:t>个环的时候，加入第</a:t>
            </a:r>
            <a:r>
              <a:rPr lang="en-US" altLang="zh-CN" b="1" dirty="0"/>
              <a:t>N</a:t>
            </a:r>
            <a:r>
              <a:rPr lang="zh-CN" altLang="en-US" b="1" dirty="0"/>
              <a:t>个 ，</a:t>
            </a:r>
            <a:r>
              <a:rPr lang="en-US" altLang="zh-CN" b="1" dirty="0"/>
              <a:t>N</a:t>
            </a:r>
            <a:r>
              <a:rPr lang="zh-CN" altLang="en-US" b="1" dirty="0"/>
              <a:t>只能构成单环！</a:t>
            </a:r>
            <a:r>
              <a:rPr lang="en-US" altLang="zh-CN" b="1" dirty="0"/>
              <a:t>—S</a:t>
            </a:r>
            <a:r>
              <a:rPr lang="zh-CN" altLang="en-US" b="1" dirty="0"/>
              <a:t>（</a:t>
            </a:r>
            <a:r>
              <a:rPr lang="en-US" altLang="zh-CN" b="1" dirty="0"/>
              <a:t>N-1</a:t>
            </a:r>
            <a:r>
              <a:rPr lang="zh-CN" altLang="en-US" b="1" dirty="0"/>
              <a:t>，</a:t>
            </a:r>
            <a:r>
              <a:rPr lang="en-US" altLang="zh-CN" b="1" dirty="0"/>
              <a:t>K-1</a:t>
            </a:r>
            <a:r>
              <a:rPr lang="zh-CN" altLang="en-US" b="1" dirty="0"/>
              <a:t>）如果</a:t>
            </a:r>
            <a:r>
              <a:rPr lang="en-US" altLang="zh-CN" b="1" dirty="0"/>
              <a:t>N-1</a:t>
            </a:r>
            <a:r>
              <a:rPr lang="zh-CN" altLang="en-US" b="1" dirty="0"/>
              <a:t>个数构</a:t>
            </a:r>
            <a:endParaRPr lang="zh-CN" altLang="en-US" dirty="0"/>
          </a:p>
          <a:p>
            <a:r>
              <a:rPr lang="zh-CN" altLang="en-US" b="1" dirty="0"/>
              <a:t>成</a:t>
            </a:r>
            <a:r>
              <a:rPr lang="en-US" altLang="zh-CN" b="1" dirty="0"/>
              <a:t>K</a:t>
            </a:r>
            <a:r>
              <a:rPr lang="zh-CN" altLang="en-US" b="1" dirty="0"/>
              <a:t>个环的时候，加入第</a:t>
            </a:r>
            <a:r>
              <a:rPr lang="en-US" altLang="zh-CN" b="1" dirty="0"/>
              <a:t>N</a:t>
            </a:r>
            <a:r>
              <a:rPr lang="zh-CN" altLang="en-US" b="1" dirty="0"/>
              <a:t>个，</a:t>
            </a:r>
            <a:r>
              <a:rPr lang="en-US" altLang="zh-CN" b="1" dirty="0"/>
              <a:t>N</a:t>
            </a:r>
            <a:r>
              <a:rPr lang="zh-CN" altLang="en-US" b="1" dirty="0"/>
              <a:t>可以任意加入，</a:t>
            </a:r>
            <a:r>
              <a:rPr lang="en-US" altLang="zh-CN" b="1" dirty="0"/>
              <a:t>N-1</a:t>
            </a:r>
            <a:r>
              <a:rPr lang="zh-CN" altLang="en-US" b="1" dirty="0"/>
              <a:t>内的一个环里，所以（</a:t>
            </a:r>
            <a:r>
              <a:rPr lang="en-US" altLang="zh-CN" b="1" dirty="0"/>
              <a:t>N-1</a:t>
            </a:r>
            <a:r>
              <a:rPr lang="zh-CN" altLang="en-US" b="1" dirty="0"/>
              <a:t>）*</a:t>
            </a:r>
            <a:r>
              <a:rPr lang="en-US" altLang="zh-CN" b="1" dirty="0"/>
              <a:t>S</a:t>
            </a:r>
            <a:r>
              <a:rPr lang="zh-CN" altLang="en-US" b="1" dirty="0"/>
              <a:t>（</a:t>
            </a:r>
            <a:r>
              <a:rPr lang="en-US" altLang="zh-CN" b="1" dirty="0"/>
              <a:t>N-1</a:t>
            </a:r>
            <a:r>
              <a:rPr lang="zh-CN" altLang="en-US" b="1" dirty="0"/>
              <a:t>，</a:t>
            </a:r>
            <a:r>
              <a:rPr lang="en-US" altLang="zh-CN" b="1" dirty="0"/>
              <a:t>K</a:t>
            </a:r>
            <a:r>
              <a:rPr lang="zh-CN" altLang="en-US" b="1" dirty="0"/>
              <a:t>）这个题目里，因为不能破坏</a:t>
            </a:r>
            <a:endParaRPr lang="zh-CN" altLang="en-US" dirty="0"/>
          </a:p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个门：所以 </a:t>
            </a:r>
            <a:r>
              <a:rPr lang="en-US" altLang="zh-CN" b="1" dirty="0"/>
              <a:t>S</a:t>
            </a:r>
            <a:r>
              <a:rPr lang="zh-CN" altLang="en-US" b="1" dirty="0"/>
              <a:t>（</a:t>
            </a:r>
            <a:r>
              <a:rPr lang="en-US" altLang="zh-CN" b="1" dirty="0"/>
              <a:t>N</a:t>
            </a:r>
            <a:r>
              <a:rPr lang="zh-CN" altLang="en-US" b="1" dirty="0"/>
              <a:t>，</a:t>
            </a:r>
            <a:r>
              <a:rPr lang="en-US" altLang="zh-CN" b="1" dirty="0"/>
              <a:t>K</a:t>
            </a:r>
            <a:r>
              <a:rPr lang="zh-CN" altLang="en-US" b="1" dirty="0"/>
              <a:t>）</a:t>
            </a:r>
            <a:r>
              <a:rPr lang="en-US" altLang="zh-CN" b="1" dirty="0"/>
              <a:t>-S</a:t>
            </a:r>
            <a:r>
              <a:rPr lang="zh-CN" altLang="en-US" b="1" dirty="0"/>
              <a:t>（</a:t>
            </a:r>
            <a:r>
              <a:rPr lang="en-US" altLang="zh-CN" b="1" dirty="0"/>
              <a:t>N-1</a:t>
            </a:r>
            <a:r>
              <a:rPr lang="zh-CN" altLang="en-US" b="1" dirty="0"/>
              <a:t>，</a:t>
            </a:r>
            <a:r>
              <a:rPr lang="en-US" altLang="zh-CN" b="1" dirty="0"/>
              <a:t>K-1</a:t>
            </a:r>
            <a:r>
              <a:rPr lang="zh-CN" altLang="en-US" b="1" dirty="0"/>
              <a:t>）才是能算构成</a:t>
            </a:r>
            <a:r>
              <a:rPr lang="en-US" altLang="zh-CN" b="1" dirty="0"/>
              <a:t>K</a:t>
            </a:r>
            <a:r>
              <a:rPr lang="zh-CN" altLang="en-US" b="1" dirty="0"/>
              <a:t>个环的方法数！就是去掉</a:t>
            </a:r>
            <a:r>
              <a:rPr lang="en-US" altLang="zh-CN" b="1" dirty="0"/>
              <a:t>1</a:t>
            </a:r>
            <a:r>
              <a:rPr lang="zh-CN" altLang="en-US" b="1" dirty="0"/>
              <a:t>自己成环的情况 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6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连分数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87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8567581" cy="951888"/>
          </a:xfrm>
        </p:spPr>
        <p:txBody>
          <a:bodyPr/>
          <a:lstStyle/>
          <a:p>
            <a:r>
              <a:rPr lang="zh-CN" altLang="en-US" dirty="0"/>
              <a:t>差分表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8492"/>
            <a:ext cx="10588652" cy="4756562"/>
          </a:xfrm>
        </p:spPr>
      </p:pic>
    </p:spTree>
    <p:extLst>
      <p:ext uri="{BB962C8B-B14F-4D97-AF65-F5344CB8AC3E}">
        <p14:creationId xmlns:p14="http://schemas.microsoft.com/office/powerpoint/2010/main" val="4614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差分表的基本性质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13" y="1826512"/>
            <a:ext cx="10373055" cy="4304723"/>
          </a:xfrm>
        </p:spPr>
      </p:pic>
    </p:spTree>
    <p:extLst>
      <p:ext uri="{BB962C8B-B14F-4D97-AF65-F5344CB8AC3E}">
        <p14:creationId xmlns:p14="http://schemas.microsoft.com/office/powerpoint/2010/main" val="38424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261" y="108473"/>
            <a:ext cx="9766267" cy="1185937"/>
          </a:xfrm>
        </p:spPr>
        <p:txBody>
          <a:bodyPr/>
          <a:lstStyle/>
          <a:p>
            <a:r>
              <a:rPr lang="zh-CN" altLang="en-US" dirty="0" smtClean="0"/>
              <a:t>差分表的重要性质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" y="1520042"/>
            <a:ext cx="11713561" cy="4358244"/>
          </a:xfrm>
        </p:spPr>
      </p:pic>
    </p:spTree>
    <p:extLst>
      <p:ext uri="{BB962C8B-B14F-4D97-AF65-F5344CB8AC3E}">
        <p14:creationId xmlns:p14="http://schemas.microsoft.com/office/powerpoint/2010/main" val="19579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伯努利数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9331510" cy="4517264"/>
          </a:xfrm>
        </p:spPr>
      </p:pic>
    </p:spTree>
    <p:extLst>
      <p:ext uri="{BB962C8B-B14F-4D97-AF65-F5344CB8AC3E}">
        <p14:creationId xmlns:p14="http://schemas.microsoft.com/office/powerpoint/2010/main" val="24693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1" y="286604"/>
            <a:ext cx="8129846" cy="248057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普通的递推求</a:t>
            </a:r>
            <a:r>
              <a:rPr lang="zh-CN" altLang="en-US" sz="2800" dirty="0" smtClean="0"/>
              <a:t>法求</a:t>
            </a:r>
            <a:r>
              <a:rPr lang="zh-CN" altLang="en-US" sz="2800" dirty="0"/>
              <a:t>自然数幂和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9" y="534661"/>
            <a:ext cx="8378670" cy="6323339"/>
          </a:xfrm>
        </p:spPr>
      </p:pic>
    </p:spTree>
    <p:extLst>
      <p:ext uri="{BB962C8B-B14F-4D97-AF65-F5344CB8AC3E}">
        <p14:creationId xmlns:p14="http://schemas.microsoft.com/office/powerpoint/2010/main" val="34007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4763" y="170857"/>
            <a:ext cx="9111591" cy="755118"/>
          </a:xfrm>
        </p:spPr>
        <p:txBody>
          <a:bodyPr/>
          <a:lstStyle/>
          <a:p>
            <a:r>
              <a:rPr lang="zh-CN" altLang="en-US" b="1" dirty="0" smtClean="0"/>
              <a:t>倍增求自然数幂和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3" y="925975"/>
            <a:ext cx="8706476" cy="6134812"/>
          </a:xfrm>
        </p:spPr>
      </p:pic>
    </p:spTree>
    <p:extLst>
      <p:ext uri="{BB962C8B-B14F-4D97-AF65-F5344CB8AC3E}">
        <p14:creationId xmlns:p14="http://schemas.microsoft.com/office/powerpoint/2010/main" val="3275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差分表求自然数幂和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4" y="2078179"/>
            <a:ext cx="10724860" cy="3325091"/>
          </a:xfrm>
        </p:spPr>
      </p:pic>
    </p:spTree>
    <p:extLst>
      <p:ext uri="{BB962C8B-B14F-4D97-AF65-F5344CB8AC3E}">
        <p14:creationId xmlns:p14="http://schemas.microsoft.com/office/powerpoint/2010/main" val="37930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第一类斯特林数求自然数幂和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06" y="934201"/>
            <a:ext cx="8617290" cy="4658896"/>
          </a:xfrm>
        </p:spPr>
      </p:pic>
      <p:sp>
        <p:nvSpPr>
          <p:cNvPr id="3" name="文本框 2"/>
          <p:cNvSpPr txBox="1"/>
          <p:nvPr/>
        </p:nvSpPr>
        <p:spPr>
          <a:xfrm>
            <a:off x="1374806" y="5973288"/>
            <a:ext cx="9134856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第二类斯特林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数同样也能求自然数幂和，做法类似。</a:t>
            </a:r>
          </a:p>
        </p:txBody>
      </p:sp>
    </p:spTree>
    <p:extLst>
      <p:ext uri="{BB962C8B-B14F-4D97-AF65-F5344CB8AC3E}">
        <p14:creationId xmlns:p14="http://schemas.microsoft.com/office/powerpoint/2010/main" val="34708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伯努利数</a:t>
            </a:r>
            <a:r>
              <a:rPr lang="zh-CN" altLang="en-US" dirty="0"/>
              <a:t>求自然数幂和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2" y="2435626"/>
            <a:ext cx="9659215" cy="2344717"/>
          </a:xfrm>
        </p:spPr>
      </p:pic>
    </p:spTree>
    <p:extLst>
      <p:ext uri="{BB962C8B-B14F-4D97-AF65-F5344CB8AC3E}">
        <p14:creationId xmlns:p14="http://schemas.microsoft.com/office/powerpoint/2010/main" val="5624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3458" y="344478"/>
            <a:ext cx="9537540" cy="48890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证明</a:t>
            </a:r>
            <a:endParaRPr lang="zh-CN" altLang="en-US" sz="2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46" y="305665"/>
            <a:ext cx="4326605" cy="6091143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51" y="276199"/>
            <a:ext cx="4001233" cy="6120609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75" y="2240364"/>
            <a:ext cx="3097373" cy="467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38" y="4190297"/>
            <a:ext cx="2085477" cy="4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3" y="535596"/>
            <a:ext cx="12053987" cy="5599000"/>
          </a:xfrm>
        </p:spPr>
      </p:pic>
    </p:spTree>
    <p:extLst>
      <p:ext uri="{BB962C8B-B14F-4D97-AF65-F5344CB8AC3E}">
        <p14:creationId xmlns:p14="http://schemas.microsoft.com/office/powerpoint/2010/main" val="28847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51nod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"/>
              </a:rPr>
              <a:t>1258 </a:t>
            </a:r>
            <a:r>
              <a:rPr lang="zh-CN" altLang="en-US" dirty="0">
                <a:hlinkClick r:id="rId3"/>
              </a:rPr>
              <a:t>序列求和 </a:t>
            </a:r>
            <a:r>
              <a:rPr lang="en-US" altLang="zh-CN" dirty="0">
                <a:hlinkClick r:id="rId3"/>
              </a:rPr>
              <a:t>V4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T(n) = </a:t>
            </a:r>
            <a:r>
              <a:rPr lang="en-US" altLang="zh-CN" dirty="0" err="1"/>
              <a:t>n^k</a:t>
            </a:r>
            <a:r>
              <a:rPr lang="zh-CN" altLang="en-US" dirty="0"/>
              <a:t>，</a:t>
            </a:r>
            <a:r>
              <a:rPr lang="en-US" altLang="zh-CN" dirty="0"/>
              <a:t>S(n) = T(1) + T(2) + ...... T(n)</a:t>
            </a:r>
            <a:r>
              <a:rPr lang="zh-CN" altLang="en-US" dirty="0"/>
              <a:t>。给出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，求</a:t>
            </a:r>
            <a:r>
              <a:rPr lang="en-US" altLang="zh-CN" dirty="0"/>
              <a:t>S(n)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例如</a:t>
            </a:r>
            <a:r>
              <a:rPr lang="en-US" altLang="zh-CN" dirty="0"/>
              <a:t>k = 2</a:t>
            </a:r>
            <a:r>
              <a:rPr lang="zh-CN" altLang="en-US" dirty="0"/>
              <a:t>，</a:t>
            </a:r>
            <a:r>
              <a:rPr lang="en-US" altLang="zh-CN" dirty="0"/>
              <a:t>n = 5</a:t>
            </a:r>
            <a:r>
              <a:rPr lang="zh-CN" altLang="en-US" dirty="0"/>
              <a:t>，</a:t>
            </a:r>
            <a:r>
              <a:rPr lang="en-US" altLang="zh-CN" dirty="0"/>
              <a:t>S(n) = 1^2 + 2^2 + 3^2 + 4^2 + 5^2 = 55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由于结果很大，输出</a:t>
            </a:r>
            <a:r>
              <a:rPr lang="en-US" altLang="zh-CN" dirty="0"/>
              <a:t>S(n) Mod 1000000007</a:t>
            </a:r>
            <a:r>
              <a:rPr lang="zh-CN" altLang="en-US" dirty="0"/>
              <a:t>的结果即可。</a:t>
            </a:r>
          </a:p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66067" y="3350310"/>
            <a:ext cx="115388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(1 &lt;= N &lt;= 10^18, 1 &lt;= K &lt;= 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50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000)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2857" y="3350310"/>
            <a:ext cx="2664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37549" y="127322"/>
            <a:ext cx="9722734" cy="62503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更高效的求</a:t>
            </a:r>
            <a:r>
              <a:rPr lang="zh-CN" altLang="en-US" sz="3200" b="1" dirty="0" smtClean="0"/>
              <a:t>伯努利数</a:t>
            </a:r>
            <a:endParaRPr lang="zh-CN" altLang="en-US" sz="32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9" y="752355"/>
            <a:ext cx="7832403" cy="5996991"/>
          </a:xfrm>
        </p:spPr>
      </p:pic>
    </p:spTree>
    <p:extLst>
      <p:ext uri="{BB962C8B-B14F-4D97-AF65-F5344CB8AC3E}">
        <p14:creationId xmlns:p14="http://schemas.microsoft.com/office/powerpoint/2010/main" val="225779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插值法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851262" y="1212875"/>
                <a:ext cx="10281537" cy="4506479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2000" dirty="0" smtClean="0"/>
                  <a:t>（多项式除法太恶心！！！）插值法实现简洁而且高效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是线性的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/>
                  <a:t>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altLang="zh-CN" sz="2000" dirty="0" smtClean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=n*(n-1)*…*(n-j+1)*(n-j-1)*(n-k-1)(</a:t>
                </a:r>
                <a:r>
                  <a:rPr lang="zh-CN" altLang="en-US" sz="2000" dirty="0" smtClean="0"/>
                  <a:t>即不含</a:t>
                </a:r>
                <a:r>
                  <a:rPr lang="en-US" altLang="zh-CN" sz="2000" dirty="0" smtClean="0"/>
                  <a:t>n-j)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可表示为唯一一个关于</a:t>
                </a:r>
                <a:r>
                  <a:rPr lang="en-US" altLang="zh-CN" sz="2000" dirty="0" smtClean="0"/>
                  <a:t>n</a:t>
                </a:r>
                <a:r>
                  <a:rPr lang="zh-CN" altLang="en-US" sz="2000" dirty="0" smtClean="0"/>
                  <a:t>的</a:t>
                </a:r>
                <a:r>
                  <a:rPr lang="en-US" altLang="zh-CN" sz="2000" dirty="0" smtClean="0"/>
                  <a:t>k+1</a:t>
                </a:r>
                <a:r>
                  <a:rPr lang="zh-CN" altLang="en-US" sz="2000" dirty="0" smtClean="0"/>
                  <a:t>次多项式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en-US" altLang="zh-CN" sz="2000" dirty="0" smtClean="0"/>
                  <a:t>)</a:t>
                </a:r>
              </a:p>
              <a:p>
                <a:r>
                  <a:rPr lang="zh-CN" altLang="en-US" sz="2000" dirty="0" smtClean="0"/>
                  <a:t>那么我们需要构造系数，使满足</a:t>
                </a:r>
                <a:r>
                  <a:rPr lang="en-US" altLang="zh-CN" sz="2000" dirty="0" smtClean="0"/>
                  <a:t>n=1~k+1</a:t>
                </a:r>
                <a:r>
                  <a:rPr lang="zh-CN" altLang="en-US" sz="2000" dirty="0" smtClean="0"/>
                  <a:t>时，对应的值为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=1~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有这样一个定理：</a:t>
                </a:r>
                <a:endParaRPr lang="en-US" altLang="zh-CN" sz="2000" dirty="0" smtClean="0"/>
              </a:p>
              <a:p>
                <a:endParaRPr lang="en-US" altLang="zh-CN" sz="2000" dirty="0"/>
              </a:p>
              <a:p>
                <a:r>
                  <a:rPr lang="zh-CN" altLang="en-US" sz="2000" dirty="0" smtClean="0"/>
                  <a:t>只需要证明</a:t>
                </a:r>
                <a:r>
                  <a:rPr lang="en-US" altLang="zh-CN" sz="2000" dirty="0" smtClean="0"/>
                  <a:t>n=1~k+1</a:t>
                </a:r>
                <a:r>
                  <a:rPr lang="zh-CN" altLang="en-US" sz="2000" dirty="0" smtClean="0"/>
                  <a:t>都满足条件即可。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n=1</a:t>
                </a:r>
                <a:r>
                  <a:rPr lang="zh-CN" altLang="en-US" sz="2000" dirty="0" smtClean="0"/>
                  <a:t>时，左边</a:t>
                </a:r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/</a:t>
                </a:r>
                <a:r>
                  <a:rPr lang="en-US" altLang="zh-CN" sz="2000" dirty="0"/>
                  <a:t>(</a:t>
                </a:r>
                <a:r>
                  <a:rPr lang="en-US" altLang="zh-CN" sz="2000" dirty="0" smtClean="0"/>
                  <a:t>-1)^k/(k)!*1</a:t>
                </a:r>
                <a:r>
                  <a:rPr lang="zh-CN" altLang="en-US" sz="2000" dirty="0" smtClean="0"/>
                  <a:t>*</a:t>
                </a:r>
                <a:r>
                  <a:rPr lang="en-US" altLang="zh-CN" sz="2000" dirty="0" smtClean="0"/>
                  <a:t>(-1)*(-2)*…*(-k)+0=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因为后面的</a:t>
                </a:r>
                <a:r>
                  <a:rPr lang="en-US" altLang="zh-CN" sz="2000" dirty="0" smtClean="0"/>
                  <a:t>j!=1,</a:t>
                </a:r>
                <a:r>
                  <a:rPr lang="zh-CN" altLang="en-US" sz="2000" dirty="0" smtClean="0"/>
                  <a:t>所以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 smtClean="0"/>
                  <a:t>)</a:t>
                </a:r>
              </a:p>
              <a:p>
                <a:r>
                  <a:rPr lang="en-US" altLang="zh-CN" sz="2000" dirty="0" smtClean="0"/>
                  <a:t>n=2~k+1</a:t>
                </a:r>
                <a:r>
                  <a:rPr lang="zh-CN" altLang="en-US" sz="2000" dirty="0" smtClean="0"/>
                  <a:t>时证明类似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262" y="1212875"/>
                <a:ext cx="10281537" cy="4506479"/>
              </a:xfrm>
              <a:blipFill rotWithShape="0">
                <a:blip r:embed="rId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54" y="3335485"/>
            <a:ext cx="5406777" cy="7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5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525800" y="648263"/>
                <a:ext cx="11140399" cy="69959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为什么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可表示为唯一一个关于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k+1</a:t>
                </a:r>
                <a:r>
                  <a:rPr lang="zh-CN" altLang="en-US" dirty="0"/>
                  <a:t>次</a:t>
                </a:r>
                <a:r>
                  <a:rPr lang="zh-CN" altLang="en-US" dirty="0" smtClean="0"/>
                  <a:t>多项式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5800" y="648263"/>
                <a:ext cx="11140399" cy="699595"/>
              </a:xfrm>
              <a:blipFill rotWithShape="0">
                <a:blip r:embed="rId2"/>
                <a:stretch>
                  <a:fillRect l="-1368" b="-2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862" y="1593874"/>
            <a:ext cx="10281537" cy="4506479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需要先了解一些东西</a:t>
            </a:r>
            <a:endParaRPr lang="en-US" altLang="zh-CN" dirty="0" smtClean="0"/>
          </a:p>
          <a:p>
            <a:r>
              <a:rPr lang="zh-CN" altLang="en-US" dirty="0" smtClean="0"/>
              <a:t>矩阵的秩</a:t>
            </a:r>
            <a:r>
              <a:rPr lang="zh-CN" altLang="en-US" dirty="0"/>
              <a:t>：矩阵</a:t>
            </a:r>
            <a:r>
              <a:rPr lang="zh-CN" altLang="en-US" dirty="0" smtClean="0"/>
              <a:t>可以看成是</a:t>
            </a:r>
            <a:r>
              <a:rPr lang="zh-CN" altLang="en-US" dirty="0"/>
              <a:t>向量的组合，对于这些向量有多少是不能被其他任何向量取代的。这个向量个数就是矩阵的秩了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那么我们可以得到矩阵的行秩和列秩，那哪个是矩阵的秩呢？事实上，行秩</a:t>
            </a:r>
            <a:r>
              <a:rPr lang="en-US" altLang="zh-CN" dirty="0" smtClean="0"/>
              <a:t>=</a:t>
            </a:r>
            <a:r>
              <a:rPr lang="zh-CN" altLang="en-US" dirty="0" smtClean="0"/>
              <a:t>列秩</a:t>
            </a:r>
            <a:r>
              <a:rPr lang="en-US" altLang="zh-CN" dirty="0" smtClean="0"/>
              <a:t>=</a:t>
            </a:r>
            <a:r>
              <a:rPr lang="zh-CN" altLang="en-US" dirty="0" smtClean="0"/>
              <a:t>矩阵的秩</a:t>
            </a:r>
            <a:endParaRPr lang="en-US" altLang="zh-CN" dirty="0" smtClean="0"/>
          </a:p>
          <a:p>
            <a:r>
              <a:rPr lang="zh-CN" altLang="en-US" dirty="0" smtClean="0"/>
              <a:t>令</a:t>
            </a:r>
            <a:r>
              <a:rPr lang="en-US" altLang="zh-CN" dirty="0"/>
              <a:t>A</a:t>
            </a:r>
            <a:r>
              <a:rPr lang="zh-CN" altLang="en-US" dirty="0"/>
              <a:t>是一个</a:t>
            </a:r>
            <a:r>
              <a:rPr lang="en-US" altLang="zh-CN" dirty="0" err="1"/>
              <a:t>m×n</a:t>
            </a:r>
            <a:r>
              <a:rPr lang="zh-CN" altLang="en-US" dirty="0"/>
              <a:t>的矩阵</a:t>
            </a:r>
            <a:r>
              <a:rPr lang="en-US" altLang="zh-CN" dirty="0"/>
              <a:t>,</a:t>
            </a:r>
            <a:r>
              <a:rPr lang="zh-CN" altLang="en-US" dirty="0"/>
              <a:t>其列秩为</a:t>
            </a:r>
            <a:r>
              <a:rPr lang="en-US" altLang="zh-CN" dirty="0"/>
              <a:t>r.</a:t>
            </a:r>
            <a:r>
              <a:rPr lang="zh-CN" altLang="en-US" dirty="0"/>
              <a:t>令</a:t>
            </a:r>
            <a:r>
              <a:rPr lang="en-US" altLang="zh-CN" dirty="0"/>
              <a:t>A</a:t>
            </a:r>
            <a:r>
              <a:rPr lang="zh-CN" altLang="en-US" dirty="0"/>
              <a:t>的列的一组基为</a:t>
            </a:r>
            <a:r>
              <a:rPr lang="en-US" altLang="zh-CN" dirty="0"/>
              <a:t>c1,c2,...</a:t>
            </a:r>
            <a:r>
              <a:rPr lang="en-US" altLang="zh-CN" dirty="0" err="1"/>
              <a:t>cr</a:t>
            </a:r>
            <a:r>
              <a:rPr lang="en-US" altLang="zh-CN" dirty="0"/>
              <a:t>,</a:t>
            </a:r>
            <a:r>
              <a:rPr lang="zh-CN" altLang="en-US" dirty="0"/>
              <a:t>并记矩阵</a:t>
            </a:r>
            <a:r>
              <a:rPr lang="en-US" altLang="zh-CN" dirty="0"/>
              <a:t>C=(c1,c2,...</a:t>
            </a:r>
            <a:r>
              <a:rPr lang="en-US" altLang="zh-CN" dirty="0" err="1"/>
              <a:t>cr</a:t>
            </a:r>
            <a:r>
              <a:rPr lang="en-US" altLang="zh-CN" dirty="0"/>
              <a:t>).</a:t>
            </a:r>
            <a:r>
              <a:rPr lang="zh-CN" altLang="en-US" dirty="0"/>
              <a:t>显然</a:t>
            </a:r>
            <a:r>
              <a:rPr lang="en-US" altLang="zh-CN" dirty="0"/>
              <a:t>A</a:t>
            </a:r>
            <a:r>
              <a:rPr lang="zh-CN" altLang="en-US" dirty="0"/>
              <a:t>的每个列向量是</a:t>
            </a:r>
            <a:r>
              <a:rPr lang="en-US" altLang="zh-CN" dirty="0"/>
              <a:t>c1,c2.cr</a:t>
            </a:r>
            <a:r>
              <a:rPr lang="zh-CN" altLang="en-US" dirty="0"/>
              <a:t>这</a:t>
            </a:r>
            <a:r>
              <a:rPr lang="en-US" altLang="zh-CN" dirty="0"/>
              <a:t>r</a:t>
            </a:r>
            <a:r>
              <a:rPr lang="zh-CN" altLang="en-US" dirty="0"/>
              <a:t>个列向量的线性组合</a:t>
            </a:r>
            <a:r>
              <a:rPr lang="en-US" altLang="zh-CN" dirty="0"/>
              <a:t>.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的第</a:t>
            </a:r>
            <a:r>
              <a:rPr lang="en-US" altLang="zh-CN" dirty="0" err="1"/>
              <a:t>i</a:t>
            </a:r>
            <a:r>
              <a:rPr lang="zh-CN" altLang="en-US" dirty="0"/>
              <a:t>列</a:t>
            </a:r>
            <a:r>
              <a:rPr lang="en-US" altLang="zh-CN" dirty="0" err="1"/>
              <a:t>ai</a:t>
            </a:r>
            <a:r>
              <a:rPr lang="en-US" altLang="zh-CN" dirty="0"/>
              <a:t>=bi1c1+bi2c2+.+</a:t>
            </a:r>
            <a:r>
              <a:rPr lang="en-US" altLang="zh-CN" dirty="0" err="1" smtClean="0"/>
              <a:t>bircr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r>
              <a:rPr lang="zh-CN" altLang="en-US" dirty="0" smtClean="0"/>
              <a:t>令</a:t>
            </a:r>
            <a:r>
              <a:rPr lang="en-US" altLang="zh-CN" dirty="0" smtClean="0"/>
              <a:t>B(</a:t>
            </a:r>
            <a:r>
              <a:rPr lang="en-US" altLang="zh-CN" dirty="0" err="1" smtClean="0"/>
              <a:t>bij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，这是一个</a:t>
            </a:r>
            <a:r>
              <a:rPr lang="en-US" altLang="zh-CN" dirty="0" err="1" smtClean="0"/>
              <a:t>r×n</a:t>
            </a:r>
            <a:r>
              <a:rPr lang="zh-CN" altLang="en-US" dirty="0" smtClean="0"/>
              <a:t>的矩阵，</a:t>
            </a:r>
            <a:r>
              <a:rPr lang="en-US" altLang="zh-CN" dirty="0" smtClean="0"/>
              <a:t>A=CB</a:t>
            </a:r>
            <a:r>
              <a:rPr lang="zh-CN" altLang="en-US" dirty="0" smtClean="0"/>
              <a:t>，则可知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的每个行向量都是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的行向量的线性组合，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</a:t>
            </a:r>
            <a:r>
              <a:rPr lang="zh-CN" altLang="en-US" dirty="0"/>
              <a:t>行秩 ≤</a:t>
            </a:r>
            <a:r>
              <a:rPr lang="en-US" altLang="zh-CN" dirty="0"/>
              <a:t>B </a:t>
            </a:r>
            <a:r>
              <a:rPr lang="zh-CN" altLang="en-US" dirty="0"/>
              <a:t>的</a:t>
            </a:r>
            <a:r>
              <a:rPr lang="zh-CN" altLang="en-US" dirty="0" smtClean="0"/>
              <a:t>行秩</a:t>
            </a:r>
            <a:r>
              <a:rPr lang="en-US" altLang="zh-CN" dirty="0" smtClean="0"/>
              <a:t>&lt;=r=A</a:t>
            </a:r>
            <a:r>
              <a:rPr lang="zh-CN" altLang="en-US" dirty="0" smtClean="0"/>
              <a:t>的</a:t>
            </a:r>
            <a:r>
              <a:rPr lang="zh-CN" altLang="en-US" dirty="0"/>
              <a:t>列秩</a:t>
            </a:r>
            <a:endParaRPr lang="en-US" altLang="zh-CN" dirty="0"/>
          </a:p>
          <a:p>
            <a:r>
              <a:rPr lang="zh-CN" altLang="en-US" dirty="0" smtClean="0"/>
              <a:t>类似的可证</a:t>
            </a:r>
            <a:r>
              <a:rPr lang="en-US" altLang="zh-CN" dirty="0"/>
              <a:t>A</a:t>
            </a:r>
            <a:r>
              <a:rPr lang="zh-CN" altLang="en-US" dirty="0" smtClean="0"/>
              <a:t>的列秩 ≤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的行秩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zh-CN" altLang="en-US" dirty="0"/>
              <a:t>行秩</a:t>
            </a:r>
            <a:r>
              <a:rPr lang="en-US" altLang="zh-CN" dirty="0"/>
              <a:t>=</a:t>
            </a:r>
            <a:r>
              <a:rPr lang="zh-CN" altLang="en-US" dirty="0"/>
              <a:t>列秩</a:t>
            </a:r>
            <a:r>
              <a:rPr lang="en-US" altLang="zh-CN" dirty="0"/>
              <a:t>=</a:t>
            </a:r>
            <a:r>
              <a:rPr lang="zh-CN" altLang="en-US" dirty="0"/>
              <a:t>矩阵的秩</a:t>
            </a:r>
            <a:endParaRPr lang="en-US" altLang="zh-CN" dirty="0"/>
          </a:p>
          <a:p>
            <a:endParaRPr lang="en-US" altLang="zh-CN" sz="2200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409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线性方程组：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lvl="0" indent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dirty="0"/>
              <a:t>方程组⑴的系数所构成的m行</a:t>
            </a:r>
            <a:r>
              <a:rPr lang="zh-CN" altLang="zh-CN" i="1" dirty="0"/>
              <a:t>n</a:t>
            </a:r>
            <a:r>
              <a:rPr lang="zh-CN" altLang="zh-CN" dirty="0" smtClean="0"/>
              <a:t>列</a:t>
            </a:r>
            <a:r>
              <a:rPr lang="zh-CN" altLang="en-US" dirty="0" smtClean="0"/>
              <a:t>矩阵</a:t>
            </a:r>
            <a:r>
              <a:rPr lang="zh-CN" altLang="zh-CN" dirty="0" smtClean="0"/>
              <a:t>称为</a:t>
            </a:r>
            <a:r>
              <a:rPr lang="zh-CN" altLang="zh-CN" dirty="0"/>
              <a:t>方程组⑴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系数矩阵</a:t>
            </a:r>
            <a:r>
              <a:rPr lang="zh-CN" altLang="zh-CN" dirty="0" smtClean="0"/>
              <a:t>。</a:t>
            </a:r>
            <a:r>
              <a:rPr lang="zh-CN" altLang="zh-CN" dirty="0"/>
              <a:t>在</a:t>
            </a:r>
            <a:r>
              <a:rPr lang="zh-CN" altLang="zh-CN" i="1" dirty="0"/>
              <a:t>A</a:t>
            </a:r>
            <a:r>
              <a:rPr lang="zh-CN" altLang="zh-CN" dirty="0"/>
              <a:t>中添加由</a:t>
            </a:r>
            <a:r>
              <a:rPr lang="zh-CN" altLang="zh-CN" dirty="0" smtClean="0"/>
              <a:t>常数</a:t>
            </a:r>
            <a:r>
              <a:rPr lang="zh-CN" altLang="en-US" dirty="0" smtClean="0"/>
              <a:t>项</a:t>
            </a:r>
            <a:r>
              <a:rPr lang="zh-CN" altLang="zh-CN" dirty="0" smtClean="0"/>
              <a:t>组成</a:t>
            </a:r>
            <a:r>
              <a:rPr lang="zh-CN" altLang="zh-CN" dirty="0"/>
              <a:t>的列而得到一个m行</a:t>
            </a:r>
            <a:r>
              <a:rPr lang="zh-CN" altLang="zh-CN" i="1" dirty="0"/>
              <a:t>n</a:t>
            </a:r>
            <a:r>
              <a:rPr lang="zh-CN" altLang="zh-CN" dirty="0"/>
              <a:t>+</a:t>
            </a:r>
            <a:r>
              <a:rPr lang="zh-CN" altLang="zh-CN" dirty="0" smtClean="0"/>
              <a:t>1</a:t>
            </a:r>
            <a:r>
              <a:rPr lang="zh-CN" altLang="en-US" dirty="0" smtClean="0"/>
              <a:t>称为列矩阵</a:t>
            </a:r>
            <a:endParaRPr lang="zh-CN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1" y="1108982"/>
            <a:ext cx="9708017" cy="2082854"/>
          </a:xfrm>
          <a:prstGeom prst="rect">
            <a:avLst/>
          </a:prstGeom>
        </p:spPr>
      </p:pic>
      <p:pic>
        <p:nvPicPr>
          <p:cNvPr id="3074" name="Picture 2" descr="线性方程组">
            <a:hlinkClick r:id="rId3" tooltip="线性方程组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2" y="4027487"/>
            <a:ext cx="3909417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线性方程组">
            <a:hlinkClick r:id="rId5" tooltip="线性方程组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0" y="4027486"/>
            <a:ext cx="4699617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57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761351"/>
            <a:ext cx="3548213" cy="5217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2" y="1637756"/>
            <a:ext cx="5945184" cy="4002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76" y="1637756"/>
            <a:ext cx="5661593" cy="40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R(A)&lt;R(B)</a:t>
            </a:r>
            <a:r>
              <a:rPr lang="zh-CN" altLang="en-US" dirty="0" smtClean="0"/>
              <a:t>时，会出现</a:t>
            </a:r>
            <a:r>
              <a:rPr lang="en-US" altLang="zh-CN" dirty="0" smtClean="0"/>
              <a:t>0=d(r+1)</a:t>
            </a:r>
            <a:r>
              <a:rPr lang="zh-CN" altLang="en-US" dirty="0" smtClean="0"/>
              <a:t>且</a:t>
            </a:r>
            <a:r>
              <a:rPr lang="en-US" altLang="zh-CN" dirty="0" smtClean="0"/>
              <a:t>d(r+1)&gt;0</a:t>
            </a:r>
            <a:r>
              <a:rPr lang="zh-CN" altLang="en-US" dirty="0" smtClean="0"/>
              <a:t>，矛盾</a:t>
            </a:r>
            <a:endParaRPr lang="en-US" altLang="zh-CN" dirty="0" smtClean="0"/>
          </a:p>
          <a:p>
            <a:r>
              <a:rPr lang="en-US" altLang="zh-CN" dirty="0" smtClean="0"/>
              <a:t>R(A)=R(B)=n</a:t>
            </a:r>
            <a:r>
              <a:rPr lang="zh-CN" altLang="en-US" dirty="0" smtClean="0"/>
              <a:t>时，不存在</a:t>
            </a:r>
            <a:r>
              <a:rPr lang="en-US" altLang="zh-CN" dirty="0" smtClean="0"/>
              <a:t>d(r+1)</a:t>
            </a:r>
            <a:r>
              <a:rPr lang="zh-CN" altLang="en-US" dirty="0" smtClean="0"/>
              <a:t>，且</a:t>
            </a:r>
            <a:r>
              <a:rPr lang="en-US" altLang="zh-CN" dirty="0" smtClean="0"/>
              <a:t>b(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</a:t>
            </a:r>
            <a:r>
              <a:rPr lang="zh-CN" altLang="en-US" dirty="0" smtClean="0"/>
              <a:t>都不出现，所以</a:t>
            </a:r>
            <a:endParaRPr lang="en-US" altLang="zh-CN" dirty="0" smtClean="0"/>
          </a:p>
          <a:p>
            <a:r>
              <a:rPr lang="zh-CN" altLang="en-US" dirty="0" smtClean="0"/>
              <a:t>方程的解为：</a:t>
            </a:r>
            <a:endParaRPr lang="en-US" altLang="zh-CN" dirty="0" smtClean="0"/>
          </a:p>
          <a:p>
            <a:r>
              <a:rPr lang="en-US" altLang="zh-CN" dirty="0" smtClean="0"/>
              <a:t>x1=d1,x2=d2……</a:t>
            </a:r>
            <a:r>
              <a:rPr lang="en-US" altLang="zh-CN" dirty="0" err="1" smtClean="0"/>
              <a:t>xn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dn</a:t>
            </a:r>
            <a:r>
              <a:rPr lang="zh-CN" altLang="en-US" dirty="0"/>
              <a:t>，</a:t>
            </a:r>
            <a:r>
              <a:rPr lang="zh-CN" altLang="en-US" dirty="0" smtClean="0"/>
              <a:t>故有唯一解</a:t>
            </a:r>
            <a:endParaRPr lang="en-US" altLang="zh-CN" dirty="0" smtClean="0"/>
          </a:p>
          <a:p>
            <a:r>
              <a:rPr lang="en-US" altLang="zh-CN" dirty="0" smtClean="0"/>
              <a:t>R(A)=R(B)&lt;n</a:t>
            </a:r>
            <a:r>
              <a:rPr lang="zh-CN" altLang="en-US" dirty="0" smtClean="0"/>
              <a:t>时，同样不存在</a:t>
            </a:r>
            <a:r>
              <a:rPr lang="en-US" altLang="zh-CN" dirty="0" smtClean="0"/>
              <a:t>d(r+1)</a:t>
            </a:r>
          </a:p>
          <a:p>
            <a:r>
              <a:rPr lang="en-US" altLang="zh-CN" dirty="0" smtClean="0"/>
              <a:t>x1=d1-b(1,1)*x(r+1)-b(1,2)*x(r+2)-…-b(1,n-r)*x(n)</a:t>
            </a:r>
          </a:p>
          <a:p>
            <a:r>
              <a:rPr lang="en-US" altLang="zh-CN" dirty="0" smtClean="0"/>
              <a:t>x2=d2-b(2,1</a:t>
            </a:r>
            <a:r>
              <a:rPr lang="en-US" altLang="zh-CN" dirty="0"/>
              <a:t>)*</a:t>
            </a:r>
            <a:r>
              <a:rPr lang="en-US" altLang="zh-CN" dirty="0" smtClean="0"/>
              <a:t>x(r+1)-b(2,2</a:t>
            </a:r>
            <a:r>
              <a:rPr lang="en-US" altLang="zh-CN" dirty="0"/>
              <a:t>)*</a:t>
            </a:r>
            <a:r>
              <a:rPr lang="en-US" altLang="zh-CN" dirty="0" smtClean="0"/>
              <a:t>x(r+3)-…-b(2,n-r</a:t>
            </a:r>
            <a:r>
              <a:rPr lang="en-US" altLang="zh-CN" dirty="0"/>
              <a:t>)*x(n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….</a:t>
            </a:r>
          </a:p>
          <a:p>
            <a:r>
              <a:rPr lang="en-US" altLang="zh-CN" dirty="0" smtClean="0"/>
              <a:t>x(r)=</a:t>
            </a:r>
            <a:r>
              <a:rPr lang="en-US" altLang="zh-CN" dirty="0" err="1" smtClean="0"/>
              <a:t>dr</a:t>
            </a:r>
            <a:r>
              <a:rPr lang="en-US" altLang="zh-CN" dirty="0" smtClean="0"/>
              <a:t>-b(r,1)*x(r+1)-b(r,2</a:t>
            </a:r>
            <a:r>
              <a:rPr lang="en-US" altLang="zh-CN" dirty="0"/>
              <a:t>)*x(r+3)-…-</a:t>
            </a:r>
            <a:r>
              <a:rPr lang="en-US" altLang="zh-CN" dirty="0" smtClean="0"/>
              <a:t>b(</a:t>
            </a:r>
            <a:r>
              <a:rPr lang="en-US" altLang="zh-CN" dirty="0" err="1" smtClean="0"/>
              <a:t>r,n</a:t>
            </a:r>
            <a:r>
              <a:rPr lang="en-US" altLang="zh-CN" dirty="0" smtClean="0"/>
              <a:t>-r</a:t>
            </a:r>
            <a:r>
              <a:rPr lang="en-US" altLang="zh-CN" dirty="0"/>
              <a:t>)*x(n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x(r+1)~x(n)</a:t>
            </a:r>
            <a:r>
              <a:rPr lang="zh-CN" altLang="en-US" dirty="0" smtClean="0"/>
              <a:t>没有限制，故有无限多解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333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回到原来的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证明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可表示为唯一一个关于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k+1</a:t>
                </a:r>
                <a:r>
                  <a:rPr lang="zh-CN" altLang="en-US" dirty="0"/>
                  <a:t>次</a:t>
                </a:r>
                <a:r>
                  <a:rPr lang="zh-CN" altLang="en-US" dirty="0" smtClean="0"/>
                  <a:t>多项式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其增广矩阵是这样的：</a:t>
                </a:r>
                <a:endParaRPr lang="en-US" altLang="zh-CN" dirty="0" smtClean="0"/>
              </a:p>
              <a:p>
                <a:pPr marL="0" lvl="1" indent="0">
                  <a:buNone/>
                </a:pPr>
                <a:r>
                  <a:rPr lang="zh-CN" altLang="en-US" sz="1800" dirty="0" smtClean="0"/>
                  <a:t>                                                                                  </a:t>
                </a:r>
                <a:endParaRPr lang="en-US" altLang="zh-CN" sz="1200" dirty="0" smtClean="0"/>
              </a:p>
              <a:p>
                <a:pPr lvl="8"/>
                <a:endParaRPr lang="en-US" altLang="zh-CN" sz="750" dirty="0" smtClean="0"/>
              </a:p>
              <a:p>
                <a:endParaRPr lang="en-US" altLang="zh-CN" sz="1800" dirty="0" smtClean="0"/>
              </a:p>
              <a:p>
                <a:endParaRPr lang="en-US" altLang="zh-CN" sz="1800" dirty="0"/>
              </a:p>
              <a:p>
                <a:endParaRPr lang="en-US" altLang="zh-CN" sz="1800" dirty="0" smtClean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803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52" y="1778454"/>
            <a:ext cx="7715632" cy="39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4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pPr marL="0" lvl="1" indent="0">
              <a:buNone/>
            </a:pPr>
            <a:r>
              <a:rPr lang="zh-CN" altLang="en-US" sz="1800" dirty="0" smtClean="0"/>
              <a:t>                                                                                  </a:t>
            </a:r>
            <a:endParaRPr lang="en-US" altLang="zh-CN" sz="1200" dirty="0" smtClean="0"/>
          </a:p>
          <a:p>
            <a:pPr lvl="8"/>
            <a:endParaRPr lang="en-US" altLang="zh-CN" sz="750" dirty="0" smtClean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586008" y="661998"/>
            <a:ext cx="1030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zh-CN" altLang="en-US" sz="2000" dirty="0" smtClean="0"/>
              <a:t>补充一个引理，设</a:t>
            </a:r>
            <a:r>
              <a:rPr lang="en-US" altLang="zh-CN" sz="2000" dirty="0" err="1" smtClean="0"/>
              <a:t>gk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)=</a:t>
            </a:r>
            <a:r>
              <a:rPr lang="en-US" altLang="zh-CN" sz="2000" dirty="0" err="1" smtClean="0"/>
              <a:t>i^k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" y="1062108"/>
            <a:ext cx="9458911" cy="11751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3358" y="2306107"/>
            <a:ext cx="8915739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我们从第一行起，每行减去前一行，得到一阶差分，再从第二行起，每行减去前一行，得到二阶差分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我们得到的化简矩阵是这样的：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" y="3186798"/>
            <a:ext cx="6936021" cy="3142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904289" y="3311368"/>
                <a:ext cx="2207980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由引理可知这些项非零，故系数矩阵增广和增广矩阵的秩都为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k+1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可表示为唯一一个关于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k+1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次多项式</a:t>
                </a:r>
                <a:endParaRPr lang="zh-CN" alt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289" y="3311368"/>
                <a:ext cx="2207980" cy="2893100"/>
              </a:xfrm>
              <a:prstGeom prst="rect">
                <a:avLst/>
              </a:prstGeom>
              <a:blipFill rotWithShape="0">
                <a:blip r:embed="rId4"/>
                <a:stretch>
                  <a:fillRect l="-3039" r="-10497" b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444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hlinkClick r:id="rId2"/>
              </a:rPr>
              <a:t>fibonacci</a:t>
            </a:r>
            <a:r>
              <a:rPr lang="zh-CN" altLang="en-US" dirty="0">
                <a:hlinkClick r:id="rId2"/>
              </a:rPr>
              <a:t>数列的</a:t>
            </a:r>
            <a:r>
              <a:rPr lang="zh-CN" altLang="en-US" dirty="0" smtClean="0">
                <a:hlinkClick r:id="rId2"/>
              </a:rPr>
              <a:t>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72298"/>
            <a:ext cx="5900056" cy="5459131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令</a:t>
            </a:r>
            <a:r>
              <a:rPr lang="en-US" altLang="zh-CN" sz="2000" dirty="0" smtClean="0"/>
              <a:t>f(n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第</a:t>
            </a:r>
            <a:r>
              <a:rPr lang="en-US" altLang="zh-CN" sz="2000" dirty="0"/>
              <a:t>n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斐波那契数</a:t>
            </a:r>
            <a:endParaRPr lang="en-US" altLang="zh-CN" sz="2000" dirty="0"/>
          </a:p>
          <a:p>
            <a:r>
              <a:rPr lang="zh-CN" altLang="en-US" sz="2000" dirty="0" smtClean="0"/>
              <a:t>先引入一下</a:t>
            </a:r>
            <a:r>
              <a:rPr lang="en-US" altLang="zh-CN" sz="2000" dirty="0" smtClean="0"/>
              <a:t>f(n)</a:t>
            </a:r>
            <a:r>
              <a:rPr lang="zh-CN" altLang="en-US" sz="2000" dirty="0" smtClean="0"/>
              <a:t>的负数概念</a:t>
            </a:r>
            <a:endParaRPr lang="en-US" altLang="zh-CN" sz="2000" dirty="0" smtClean="0"/>
          </a:p>
          <a:p>
            <a:r>
              <a:rPr lang="en-US" altLang="zh-CN" sz="2000" dirty="0" smtClean="0"/>
              <a:t>f(-n)=f(n)*(-1)^(n-1)(</a:t>
            </a:r>
            <a:r>
              <a:rPr lang="zh-CN" altLang="en-US" sz="2000" dirty="0" smtClean="0"/>
              <a:t>由</a:t>
            </a:r>
            <a:r>
              <a:rPr lang="en-US" altLang="zh-CN" sz="2000" dirty="0" smtClean="0"/>
              <a:t>f(n)=f(n-1)+f(n-2)</a:t>
            </a:r>
            <a:r>
              <a:rPr lang="zh-CN" altLang="en-US" sz="2000" dirty="0" smtClean="0"/>
              <a:t>可推广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b="1" dirty="0" smtClean="0"/>
              <a:t>1,(f(n+1),f(n</a:t>
            </a:r>
            <a:r>
              <a:rPr lang="en-US" altLang="zh-CN" sz="2000" b="1" dirty="0"/>
              <a:t>)</a:t>
            </a:r>
            <a:r>
              <a:rPr lang="en-US" altLang="zh-CN" sz="2000" b="1" dirty="0" smtClean="0"/>
              <a:t>)=1</a:t>
            </a:r>
          </a:p>
          <a:p>
            <a:r>
              <a:rPr lang="en-US" altLang="zh-CN" sz="2000" dirty="0" smtClean="0"/>
              <a:t>2,f(</a:t>
            </a:r>
            <a:r>
              <a:rPr lang="en-US" altLang="zh-CN" sz="2000" dirty="0" err="1" smtClean="0"/>
              <a:t>m+n</a:t>
            </a:r>
            <a:r>
              <a:rPr lang="en-US" altLang="zh-CN" sz="2000" dirty="0" smtClean="0"/>
              <a:t>)=f(m-1)*f(n)+f(m)*f(n+1</a:t>
            </a:r>
            <a:r>
              <a:rPr lang="en-US" altLang="zh-CN" sz="2000" dirty="0"/>
              <a:t>)</a:t>
            </a:r>
            <a:endParaRPr lang="en-US" altLang="zh-CN" sz="2000" dirty="0" smtClean="0"/>
          </a:p>
          <a:p>
            <a:r>
              <a:rPr lang="en-US" altLang="zh-CN" sz="2000" dirty="0" smtClean="0"/>
              <a:t>3,(f(</a:t>
            </a:r>
            <a:r>
              <a:rPr lang="en-US" altLang="zh-CN" sz="2000" dirty="0" err="1" smtClean="0"/>
              <a:t>m+n</a:t>
            </a:r>
            <a:r>
              <a:rPr lang="en-US" altLang="zh-CN" sz="2000" dirty="0" smtClean="0"/>
              <a:t>),f(n))=(f(n),f(m</a:t>
            </a:r>
            <a:r>
              <a:rPr lang="en-US" altLang="zh-CN" sz="2000" dirty="0"/>
              <a:t>)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4,(f(m),f(n))=f((</a:t>
            </a:r>
            <a:r>
              <a:rPr lang="en-US" altLang="zh-CN" sz="2000" dirty="0" err="1" smtClean="0"/>
              <a:t>m,n</a:t>
            </a:r>
            <a:r>
              <a:rPr lang="en-US" altLang="zh-CN" sz="2000" dirty="0" smtClean="0"/>
              <a:t>))</a:t>
            </a:r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的证明用到了数学归纳法，其余用到的是辗转相除法</a:t>
            </a:r>
            <a:endParaRPr lang="en-US" altLang="zh-CN" sz="2000" dirty="0" smtClean="0"/>
          </a:p>
          <a:p>
            <a:r>
              <a:rPr lang="zh-CN" altLang="en-US" sz="2000" dirty="0" smtClean="0"/>
              <a:t>另外，给出通项公式：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6" y="357258"/>
            <a:ext cx="5814467" cy="6391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0" y="5664654"/>
            <a:ext cx="3434233" cy="10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48" y="2000406"/>
            <a:ext cx="10672373" cy="55733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47" y="2557741"/>
            <a:ext cx="10672373" cy="29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hlinkClick r:id="rId2"/>
              </a:rPr>
              <a:t>fibonacci</a:t>
            </a:r>
            <a:r>
              <a:rPr lang="zh-CN" altLang="en-US" dirty="0">
                <a:hlinkClick r:id="rId2"/>
              </a:rPr>
              <a:t>数列的</a:t>
            </a:r>
            <a:r>
              <a:rPr lang="zh-CN" altLang="en-US" dirty="0" smtClean="0">
                <a:hlinkClick r:id="rId2"/>
              </a:rPr>
              <a:t>性质</a:t>
            </a:r>
            <a:r>
              <a:rPr lang="zh-CN" altLang="en-US" dirty="0"/>
              <a:t>拓展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7205" y="1408817"/>
            <a:ext cx="10618995" cy="50246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1</a:t>
            </a:r>
            <a:r>
              <a:rPr lang="en-US" altLang="zh-CN" b="1" dirty="0" smtClean="0"/>
              <a:t>.</a:t>
            </a:r>
            <a:r>
              <a:rPr lang="zh-CN" altLang="en-US" b="1" dirty="0"/>
              <a:t>如果</a:t>
            </a:r>
            <a:r>
              <a:rPr lang="en-US" altLang="zh-CN" b="1" dirty="0" smtClean="0"/>
              <a:t>f(k</a:t>
            </a:r>
            <a:r>
              <a:rPr lang="en-US" altLang="zh-CN" b="1" dirty="0"/>
              <a:t>)</a:t>
            </a:r>
            <a:r>
              <a:rPr lang="zh-CN" altLang="en-US" b="1" dirty="0"/>
              <a:t>能被</a:t>
            </a:r>
            <a:r>
              <a:rPr lang="en-US" altLang="zh-CN" b="1" dirty="0"/>
              <a:t>x</a:t>
            </a:r>
            <a:r>
              <a:rPr lang="zh-CN" altLang="en-US" b="1" dirty="0"/>
              <a:t>整除，则</a:t>
            </a:r>
            <a:r>
              <a:rPr lang="en-US" altLang="zh-CN" b="1" dirty="0" smtClean="0"/>
              <a:t>f(k*</a:t>
            </a:r>
            <a:r>
              <a:rPr lang="en-US" altLang="zh-CN" b="1" dirty="0" err="1" smtClean="0"/>
              <a:t>i</a:t>
            </a:r>
            <a:r>
              <a:rPr lang="en-US" altLang="zh-CN" b="1" dirty="0"/>
              <a:t>)</a:t>
            </a:r>
            <a:r>
              <a:rPr lang="zh-CN" altLang="en-US" b="1" dirty="0"/>
              <a:t>都可以被</a:t>
            </a:r>
            <a:r>
              <a:rPr lang="en-US" altLang="zh-CN" b="1" dirty="0"/>
              <a:t>x</a:t>
            </a:r>
            <a:r>
              <a:rPr lang="zh-CN" altLang="en-US" b="1" dirty="0"/>
              <a:t>整除。</a:t>
            </a:r>
            <a:endParaRPr lang="zh-CN" altLang="en-US" dirty="0"/>
          </a:p>
          <a:p>
            <a:r>
              <a:rPr lang="en-US" altLang="zh-CN" b="1" dirty="0"/>
              <a:t>2</a:t>
            </a:r>
            <a:r>
              <a:rPr lang="en-US" altLang="zh-CN" b="1" dirty="0" smtClean="0"/>
              <a:t>.f(0</a:t>
            </a:r>
            <a:r>
              <a:rPr lang="en-US" altLang="zh-CN" b="1" dirty="0"/>
              <a:t>)+f(1)+f(2)+…+f(n)=f(n+2)-1</a:t>
            </a:r>
            <a:endParaRPr lang="en-US" altLang="zh-CN" dirty="0"/>
          </a:p>
          <a:p>
            <a:r>
              <a:rPr lang="en-US" altLang="zh-CN" b="1" dirty="0"/>
              <a:t>3</a:t>
            </a:r>
            <a:r>
              <a:rPr lang="en-US" altLang="zh-CN" b="1" dirty="0" smtClean="0"/>
              <a:t>.f(1</a:t>
            </a:r>
            <a:r>
              <a:rPr lang="en-US" altLang="zh-CN" b="1" dirty="0"/>
              <a:t>)+f(3)+f(5)+…+f(2n-1)=f(2n)</a:t>
            </a:r>
            <a:endParaRPr lang="en-US" altLang="zh-CN" dirty="0"/>
          </a:p>
          <a:p>
            <a:r>
              <a:rPr lang="en-US" altLang="zh-CN" b="1" dirty="0"/>
              <a:t>4</a:t>
            </a:r>
            <a:r>
              <a:rPr lang="en-US" altLang="zh-CN" b="1" dirty="0" smtClean="0"/>
              <a:t>.f(2</a:t>
            </a:r>
            <a:r>
              <a:rPr lang="en-US" altLang="zh-CN" b="1" dirty="0"/>
              <a:t>)+f(4)+f(6)+…+f(2n) =f(2n+1)-1</a:t>
            </a:r>
            <a:endParaRPr lang="en-US" altLang="zh-CN" dirty="0"/>
          </a:p>
          <a:p>
            <a:r>
              <a:rPr lang="en-US" altLang="zh-CN" b="1" dirty="0"/>
              <a:t>5</a:t>
            </a:r>
            <a:r>
              <a:rPr lang="en-US" altLang="zh-CN" b="1" dirty="0" smtClean="0"/>
              <a:t>.[</a:t>
            </a:r>
            <a:r>
              <a:rPr lang="en-US" altLang="zh-CN" b="1" dirty="0"/>
              <a:t>f(0)]^2+[f(1)]^2+…+[f(n)]^2=f(n)·f(n+1)</a:t>
            </a:r>
            <a:endParaRPr lang="en-US" altLang="zh-CN" dirty="0"/>
          </a:p>
          <a:p>
            <a:r>
              <a:rPr lang="en-US" altLang="zh-CN" b="1" dirty="0"/>
              <a:t>6</a:t>
            </a:r>
            <a:r>
              <a:rPr lang="en-US" altLang="zh-CN" b="1" dirty="0" smtClean="0"/>
              <a:t>.f(0</a:t>
            </a:r>
            <a:r>
              <a:rPr lang="en-US" altLang="zh-CN" b="1" dirty="0"/>
              <a:t>)-f(1)+f(2)-…+(-1)^</a:t>
            </a:r>
            <a:r>
              <a:rPr lang="en-US" altLang="zh-CN" b="1" dirty="0" err="1"/>
              <a:t>n·f</a:t>
            </a:r>
            <a:r>
              <a:rPr lang="en-US" altLang="zh-CN" b="1" dirty="0"/>
              <a:t>(n)=(-1)^n·[f(n+1)-f(n)]+1</a:t>
            </a:r>
            <a:endParaRPr lang="en-US" altLang="zh-CN" dirty="0"/>
          </a:p>
          <a:p>
            <a:r>
              <a:rPr lang="en-US" altLang="zh-CN" b="1" dirty="0"/>
              <a:t>7</a:t>
            </a:r>
            <a:r>
              <a:rPr lang="en-US" altLang="zh-CN" b="1" dirty="0" smtClean="0"/>
              <a:t>.[</a:t>
            </a:r>
            <a:r>
              <a:rPr lang="en-US" altLang="zh-CN" b="1" dirty="0"/>
              <a:t>f(n)]^2=(-1)^(n-1)+f(n-1)·f(n+1)</a:t>
            </a:r>
            <a:endParaRPr lang="en-US" altLang="zh-CN" dirty="0"/>
          </a:p>
          <a:p>
            <a:r>
              <a:rPr lang="en-US" altLang="zh-CN" b="1" dirty="0"/>
              <a:t>8</a:t>
            </a:r>
            <a:r>
              <a:rPr lang="en-US" altLang="zh-CN" b="1" dirty="0" smtClean="0"/>
              <a:t>.f(2n-1</a:t>
            </a:r>
            <a:r>
              <a:rPr lang="en-US" altLang="zh-CN" b="1" dirty="0"/>
              <a:t>)=[f(n)]^</a:t>
            </a:r>
            <a:r>
              <a:rPr lang="en-US" altLang="zh-CN" b="1" dirty="0" smtClean="0"/>
              <a:t>2+[f(n-1)]^</a:t>
            </a:r>
            <a:r>
              <a:rPr lang="en-US" altLang="zh-CN" b="1" dirty="0"/>
              <a:t>2</a:t>
            </a:r>
            <a:endParaRPr lang="en-US" altLang="zh-CN" dirty="0"/>
          </a:p>
          <a:p>
            <a:r>
              <a:rPr lang="en-US" altLang="zh-CN" b="1" dirty="0"/>
              <a:t>9</a:t>
            </a:r>
            <a:r>
              <a:rPr lang="en-US" altLang="zh-CN" b="1" dirty="0" smtClean="0"/>
              <a:t>.3f(n</a:t>
            </a:r>
            <a:r>
              <a:rPr lang="en-US" altLang="zh-CN" b="1" dirty="0"/>
              <a:t>)=f(n+2)+f(n-2</a:t>
            </a:r>
            <a:r>
              <a:rPr lang="en-US" altLang="zh-CN" b="1" dirty="0" smtClean="0"/>
              <a:t>)</a:t>
            </a:r>
          </a:p>
          <a:p>
            <a:r>
              <a:rPr lang="en-US" altLang="zh-CN" dirty="0" smtClean="0"/>
              <a:t> </a:t>
            </a:r>
            <a:r>
              <a:rPr lang="zh-CN" altLang="en-US" b="1" dirty="0" smtClean="0"/>
              <a:t>证明多为数学归纳法，这里</a:t>
            </a:r>
            <a:r>
              <a:rPr lang="zh-CN" altLang="en-US" b="1" dirty="0"/>
              <a:t>仅</a:t>
            </a:r>
            <a:r>
              <a:rPr lang="zh-CN" altLang="en-US" b="1" dirty="0" smtClean="0"/>
              <a:t>挑选</a:t>
            </a:r>
            <a:r>
              <a:rPr lang="en-US" altLang="zh-CN" b="1" dirty="0" smtClean="0"/>
              <a:t>5,7,8</a:t>
            </a:r>
            <a:r>
              <a:rPr lang="zh-CN" altLang="en-US" b="1" dirty="0" smtClean="0"/>
              <a:t>来证明一下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28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283029" y="994227"/>
            <a:ext cx="12192000" cy="6516915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7.[f(n)]^2=(-1)^(n-1)+f(n-1)·f(n+1</a:t>
            </a:r>
            <a:r>
              <a:rPr lang="en-US" altLang="zh-CN" sz="2000" b="1" dirty="0" smtClean="0"/>
              <a:t>)</a:t>
            </a:r>
          </a:p>
          <a:p>
            <a:pPr marL="0" indent="0">
              <a:buNone/>
            </a:pPr>
            <a:r>
              <a:rPr lang="zh-CN" altLang="en-US" sz="2000" b="1" dirty="0"/>
              <a:t>若有</a:t>
            </a:r>
            <a:r>
              <a:rPr lang="en-US" altLang="zh-CN" sz="2000" b="1" dirty="0" smtClean="0"/>
              <a:t>[f(n-1)]^</a:t>
            </a:r>
            <a:r>
              <a:rPr lang="en-US" altLang="zh-CN" sz="2000" b="1" dirty="0"/>
              <a:t>2=(-1)^(</a:t>
            </a:r>
            <a:r>
              <a:rPr lang="en-US" altLang="zh-CN" sz="2000" b="1" dirty="0" smtClean="0"/>
              <a:t>n-2)+f(n-2)·f(n)</a:t>
            </a:r>
            <a:r>
              <a:rPr lang="zh-CN" altLang="en-US" sz="2000" b="1" dirty="0" smtClean="0"/>
              <a:t>，则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b="1" dirty="0" smtClean="0"/>
              <a:t>[f(n)]^2=f(n-1)*f(n)+f(n-2)*f(n)=f(n-1)*f(n)+[f(n-1)]^2-(-1)^(n-2)=</a:t>
            </a:r>
          </a:p>
          <a:p>
            <a:pPr marL="0" indent="0">
              <a:buNone/>
            </a:pPr>
            <a:r>
              <a:rPr lang="en-US" altLang="zh-CN" sz="2000" b="1" dirty="0" smtClean="0"/>
              <a:t>f(n-1)*[f(n-1)+f(n)]+(-1)^(n-1)=f(n-1)*f(n+1)+(-1)^(n-1)</a:t>
            </a:r>
            <a:endParaRPr lang="en-US" altLang="zh-CN" sz="2000" b="1" dirty="0"/>
          </a:p>
          <a:p>
            <a:r>
              <a:rPr lang="en-US" altLang="zh-CN" sz="2000" b="1" dirty="0" smtClean="0"/>
              <a:t>5</a:t>
            </a:r>
            <a:r>
              <a:rPr lang="en-US" altLang="zh-CN" sz="2000" b="1" dirty="0"/>
              <a:t>.[f(0)]^2+[f(1)]^2+…+[f(n)]^</a:t>
            </a:r>
            <a:r>
              <a:rPr lang="en-US" altLang="zh-CN" sz="2000" b="1" dirty="0" smtClean="0"/>
              <a:t>2=f(n</a:t>
            </a:r>
            <a:r>
              <a:rPr lang="en-US" altLang="zh-CN" sz="2000" b="1" dirty="0"/>
              <a:t>)·f(n+1)</a:t>
            </a:r>
            <a:endParaRPr lang="en-US" altLang="zh-CN" sz="2000" dirty="0"/>
          </a:p>
          <a:p>
            <a:r>
              <a:rPr lang="en-US" altLang="zh-CN" sz="2000" dirty="0" smtClean="0"/>
              <a:t>f(n)*f(n+1)=f(n)*[f(n-1)+f(n)]=[f(n)]^2+f(n-1)*f(n),f(n-1)*f(n)=[f(n-1)]^2+f(n-2)*f(n-1)…</a:t>
            </a:r>
            <a:r>
              <a:rPr lang="zh-CN" altLang="en-US" sz="2000" dirty="0" smtClean="0"/>
              <a:t>以此类推可得</a:t>
            </a:r>
            <a:endParaRPr lang="en-US" altLang="zh-CN" sz="2000" dirty="0" smtClean="0"/>
          </a:p>
          <a:p>
            <a:r>
              <a:rPr lang="en-US" altLang="zh-CN" sz="2000" b="1" dirty="0"/>
              <a:t>8.f(2n-1)=[f(n)]^</a:t>
            </a:r>
            <a:r>
              <a:rPr lang="en-US" altLang="zh-CN" sz="2000" b="1" dirty="0" smtClean="0"/>
              <a:t>2+[f(n-1)]^2</a:t>
            </a:r>
          </a:p>
          <a:p>
            <a:r>
              <a:rPr lang="en-US" altLang="zh-CN" sz="2000" b="1" dirty="0" smtClean="0"/>
              <a:t>f(2n-1)=f(n-1+n)=f(n-2)*f(n)+f(n-1)*f(n+1)=f(n-2)*f(n)+f(n-1)*[f(n)+f(n-1)]=[f(n)]^2+[f(n-1)]^2</a:t>
            </a:r>
          </a:p>
          <a:p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063565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51nod 1236 </a:t>
            </a:r>
            <a:r>
              <a:rPr lang="zh-CN" altLang="en-US" dirty="0">
                <a:hlinkClick r:id="rId2"/>
              </a:rPr>
              <a:t>序列求和 </a:t>
            </a:r>
            <a:r>
              <a:rPr lang="en-US" altLang="zh-CN" dirty="0">
                <a:hlinkClick r:id="rId2"/>
              </a:rPr>
              <a:t>V3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6948" y="1495903"/>
            <a:ext cx="10281538" cy="4610983"/>
          </a:xfrm>
        </p:spPr>
        <p:txBody>
          <a:bodyPr>
            <a:normAutofit/>
          </a:bodyPr>
          <a:lstStyle/>
          <a:p>
            <a:r>
              <a:rPr lang="en-US" altLang="zh-CN" dirty="0"/>
              <a:t>Fib(n)</a:t>
            </a:r>
            <a:r>
              <a:rPr lang="zh-CN" altLang="en-US" dirty="0"/>
              <a:t>表示斐波那契数列的第</a:t>
            </a:r>
            <a:r>
              <a:rPr lang="en-US" altLang="zh-CN" dirty="0"/>
              <a:t>n</a:t>
            </a:r>
            <a:r>
              <a:rPr lang="zh-CN" altLang="en-US" dirty="0"/>
              <a:t>项，</a:t>
            </a:r>
            <a:r>
              <a:rPr lang="en-US" altLang="zh-CN" dirty="0"/>
              <a:t>Fib(n) = Fib(n-1) + Fib(n-2)</a:t>
            </a:r>
            <a:r>
              <a:rPr lang="zh-CN" altLang="en-US" dirty="0"/>
              <a:t>。</a:t>
            </a:r>
            <a:r>
              <a:rPr lang="en-US" altLang="zh-CN" dirty="0"/>
              <a:t>Fib(0) = 0, Fib(1) = 1</a:t>
            </a:r>
            <a:r>
              <a:rPr lang="zh-CN" altLang="en-US" dirty="0"/>
              <a:t>。</a:t>
            </a:r>
            <a:r>
              <a:rPr lang="en-US" altLang="zh-CN" dirty="0"/>
              <a:t>(1, 1, 2, 3, 5, 8, 13, 21, 34, 55, 89, 144, 233, 377, </a:t>
            </a:r>
            <a:r>
              <a:rPr lang="en-US" altLang="zh-CN" dirty="0" smtClean="0"/>
              <a:t>...)</a:t>
            </a:r>
            <a:endParaRPr lang="en-US" altLang="zh-CN" dirty="0"/>
          </a:p>
          <a:p>
            <a:r>
              <a:rPr lang="en-US" altLang="zh-CN" dirty="0"/>
              <a:t>F(n, k) = Fib(n)^k</a:t>
            </a:r>
            <a:r>
              <a:rPr lang="zh-CN" altLang="en-US" dirty="0"/>
              <a:t>（</a:t>
            </a:r>
            <a:r>
              <a:rPr lang="en-US" altLang="zh-CN" dirty="0"/>
              <a:t>Fib(n)</a:t>
            </a:r>
            <a:r>
              <a:rPr lang="zh-CN" altLang="en-US" dirty="0"/>
              <a:t>的</a:t>
            </a:r>
            <a:r>
              <a:rPr lang="en-US" altLang="zh-CN" dirty="0"/>
              <a:t>k</a:t>
            </a:r>
            <a:r>
              <a:rPr lang="zh-CN" altLang="en-US" dirty="0"/>
              <a:t>次幂）。</a:t>
            </a:r>
          </a:p>
          <a:p>
            <a:r>
              <a:rPr lang="en-US" altLang="zh-CN" dirty="0"/>
              <a:t>S(n, k) = F(1, k) + F(2, k) + ...... F(n, k)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例如：</a:t>
            </a:r>
            <a:r>
              <a:rPr lang="en-US" altLang="zh-CN" dirty="0"/>
              <a:t>S(4, 2) = 1^2 + 1^2 + 2^2 + 3^2 = 15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给出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，求</a:t>
            </a:r>
            <a:r>
              <a:rPr lang="en-US" altLang="zh-CN" dirty="0"/>
              <a:t>S(n, k) Mod 1000000009</a:t>
            </a:r>
            <a:r>
              <a:rPr lang="zh-CN" altLang="en-US" dirty="0"/>
              <a:t>的结果。</a:t>
            </a:r>
          </a:p>
          <a:p>
            <a:r>
              <a:rPr lang="zh-CN" altLang="zh-CN" dirty="0">
                <a:latin typeface="Arial Unicode MS" panose="020B0604020202020204" pitchFamily="34" charset="-122"/>
              </a:rPr>
              <a:t>1 &lt;= N &lt;= 10^18, 1 &lt;= K &lt;= 100000</a:t>
            </a:r>
            <a:r>
              <a:rPr lang="zh-CN" altLang="zh-CN" sz="2000" dirty="0"/>
              <a:t> 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9832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7" y="740569"/>
            <a:ext cx="9429289" cy="5290116"/>
          </a:xfrm>
        </p:spPr>
      </p:pic>
    </p:spTree>
    <p:extLst>
      <p:ext uri="{BB962C8B-B14F-4D97-AF65-F5344CB8AC3E}">
        <p14:creationId xmlns:p14="http://schemas.microsoft.com/office/powerpoint/2010/main" val="33917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4" y="-1"/>
            <a:ext cx="6734779" cy="6921857"/>
          </a:xfrm>
        </p:spPr>
      </p:pic>
      <p:sp>
        <p:nvSpPr>
          <p:cNvPr id="8" name="文本框 7"/>
          <p:cNvSpPr txBox="1"/>
          <p:nvPr/>
        </p:nvSpPr>
        <p:spPr>
          <a:xfrm>
            <a:off x="6901543" y="2574530"/>
            <a:ext cx="48332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若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t=1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怎么办？</a:t>
            </a: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那就相当于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个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相加。</a:t>
            </a: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另外，我们可以发现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a*b=-1,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所以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b=-a^(-1)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a^(k-r)*</a:t>
            </a:r>
            <a:r>
              <a:rPr lang="en-US" altLang="zh-CN" sz="20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b^r</a:t>
            </a: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可以写成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(-1)^r*a^(k-2*r)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这个比较简单，具体就不讲了。</a:t>
            </a: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3000" y="1197130"/>
            <a:ext cx="11140399" cy="699595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51nod 1365 </a:t>
            </a:r>
            <a:r>
              <a:rPr lang="en-US" altLang="zh-CN" dirty="0">
                <a:hlinkClick r:id="rId2"/>
              </a:rPr>
              <a:t>Fib(N) mod Fib(K)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288" y="2438102"/>
            <a:ext cx="10017569" cy="3494613"/>
          </a:xfrm>
        </p:spPr>
        <p:txBody>
          <a:bodyPr/>
          <a:lstStyle/>
          <a:p>
            <a:r>
              <a:rPr lang="en-US" altLang="zh-CN" dirty="0"/>
              <a:t>Fib(N)</a:t>
            </a:r>
            <a:r>
              <a:rPr lang="zh-CN" altLang="en-US" dirty="0"/>
              <a:t>表示斐波那契数列的第</a:t>
            </a:r>
            <a:r>
              <a:rPr lang="en-US" altLang="zh-CN" dirty="0"/>
              <a:t>N</a:t>
            </a:r>
            <a:r>
              <a:rPr lang="zh-CN" altLang="en-US" dirty="0"/>
              <a:t>项（</a:t>
            </a:r>
            <a:r>
              <a:rPr lang="en-US" altLang="zh-CN" dirty="0"/>
              <a:t>F(0) = 0, F(1) = 1</a:t>
            </a:r>
            <a:r>
              <a:rPr lang="zh-CN" altLang="en-US" dirty="0"/>
              <a:t>），给出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，求</a:t>
            </a:r>
            <a:r>
              <a:rPr lang="en-US" altLang="zh-CN" dirty="0"/>
              <a:t>Fib(N) mod Fib(K)</a:t>
            </a:r>
            <a:r>
              <a:rPr lang="zh-CN" altLang="en-US" dirty="0"/>
              <a:t>。由于结果太大，输出</a:t>
            </a:r>
            <a:r>
              <a:rPr lang="en-US" altLang="zh-CN" dirty="0"/>
              <a:t>Mod 1000000007</a:t>
            </a:r>
            <a:r>
              <a:rPr lang="zh-CN" altLang="en-US" dirty="0"/>
              <a:t>的结果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1&lt;=T&lt;=50000</a:t>
            </a:r>
          </a:p>
          <a:p>
            <a:r>
              <a:rPr lang="zh-CN" altLang="zh-CN" dirty="0">
                <a:latin typeface="Arial Unicode MS" panose="020B0604020202020204" pitchFamily="34" charset="-122"/>
              </a:rPr>
              <a:t>1 &lt;= N, K &lt;= 10^18</a:t>
            </a:r>
            <a:r>
              <a:rPr lang="zh-CN" altLang="zh-CN" sz="2000" dirty="0"/>
              <a:t> </a:t>
            </a:r>
            <a:endParaRPr lang="zh-CN" altLang="zh-CN" sz="4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8600" y="1197130"/>
            <a:ext cx="124892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pic>
        <p:nvPicPr>
          <p:cNvPr id="3074" name="Picture 2" descr="http://file.51nod.com/images/icon/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-1365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13183"/>
            <a:ext cx="2103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6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402432" y="482600"/>
            <a:ext cx="11626282" cy="6092371"/>
          </a:xfrm>
        </p:spPr>
        <p:txBody>
          <a:bodyPr/>
          <a:lstStyle/>
          <a:p>
            <a:r>
              <a:rPr lang="zh-CN" altLang="en-US" sz="2000" dirty="0" smtClean="0"/>
              <a:t>需要用到的公式：</a:t>
            </a:r>
            <a:endParaRPr lang="en-US" altLang="zh-CN" sz="2000" dirty="0" smtClean="0"/>
          </a:p>
          <a:p>
            <a:r>
              <a:rPr lang="en-US" altLang="zh-CN" sz="2000" dirty="0" smtClean="0"/>
              <a:t>f(</a:t>
            </a:r>
            <a:r>
              <a:rPr lang="en-US" altLang="zh-CN" sz="2000" dirty="0" err="1" smtClean="0"/>
              <a:t>m+n</a:t>
            </a:r>
            <a:r>
              <a:rPr lang="en-US" altLang="zh-CN" sz="2000" dirty="0"/>
              <a:t>)=f(m-1)*f(n)+f(m)*f(n+1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b="1" dirty="0" smtClean="0"/>
              <a:t>[</a:t>
            </a:r>
            <a:r>
              <a:rPr lang="en-US" altLang="zh-CN" sz="2000" b="1" dirty="0"/>
              <a:t>f(n)]^2=(-1)^(n-1)+f(n-1)·f(n+1</a:t>
            </a:r>
            <a:r>
              <a:rPr lang="en-US" altLang="zh-CN" sz="2000" b="1" dirty="0" smtClean="0"/>
              <a:t>)</a:t>
            </a:r>
          </a:p>
          <a:p>
            <a:r>
              <a:rPr lang="zh-CN" altLang="zh-CN" sz="2000" dirty="0" smtClean="0"/>
              <a:t>接下来分析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(m)%f(k):</a:t>
            </a:r>
          </a:p>
          <a:p>
            <a:r>
              <a:rPr lang="zh-CN" altLang="en-US" sz="2000" dirty="0" smtClean="0"/>
              <a:t>设</a:t>
            </a:r>
            <a:r>
              <a:rPr lang="en-US" altLang="zh-CN" sz="2000" dirty="0" smtClean="0"/>
              <a:t>m=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k+j</a:t>
            </a:r>
            <a:endParaRPr lang="en-US" altLang="zh-CN" sz="2000" dirty="0" smtClean="0"/>
          </a:p>
          <a:p>
            <a:r>
              <a:rPr lang="en-US" altLang="zh-CN" sz="2000" dirty="0" smtClean="0"/>
              <a:t>f(k+(i-1)*</a:t>
            </a:r>
            <a:r>
              <a:rPr lang="en-US" altLang="zh-CN" sz="2000" dirty="0" err="1" smtClean="0"/>
              <a:t>k+j</a:t>
            </a:r>
            <a:r>
              <a:rPr lang="en-US" altLang="zh-CN" sz="2000" dirty="0" smtClean="0"/>
              <a:t>)=f(k-1)*f((i-1)*</a:t>
            </a:r>
            <a:r>
              <a:rPr lang="en-US" altLang="zh-CN" sz="2000" dirty="0" err="1" smtClean="0"/>
              <a:t>k+j</a:t>
            </a:r>
            <a:r>
              <a:rPr lang="en-US" altLang="zh-CN" sz="2000" dirty="0" smtClean="0"/>
              <a:t>)+f(k)*f(</a:t>
            </a:r>
            <a:r>
              <a:rPr lang="en-US" altLang="zh-CN" sz="2000" dirty="0"/>
              <a:t>((i-1)*</a:t>
            </a:r>
            <a:r>
              <a:rPr lang="en-US" altLang="zh-CN" sz="2000" dirty="0" smtClean="0"/>
              <a:t>k+j+1)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≡</a:t>
            </a:r>
            <a:r>
              <a:rPr lang="en-US" altLang="zh-CN" sz="2000" dirty="0"/>
              <a:t>f(k-1)*f((i-1)*</a:t>
            </a:r>
            <a:r>
              <a:rPr lang="en-US" altLang="zh-CN" sz="2000" dirty="0" err="1"/>
              <a:t>k+j</a:t>
            </a:r>
            <a:r>
              <a:rPr lang="en-US" altLang="zh-CN" sz="2000" dirty="0" smtClean="0"/>
              <a:t>)(mod f(k))</a:t>
            </a:r>
          </a:p>
          <a:p>
            <a:r>
              <a:rPr lang="zh-CN" altLang="en-US" sz="2000" dirty="0" smtClean="0"/>
              <a:t>递归可得</a:t>
            </a:r>
            <a:r>
              <a:rPr lang="en-US" altLang="zh-CN" sz="2000" dirty="0" smtClean="0"/>
              <a:t>f(m)</a:t>
            </a:r>
            <a:r>
              <a:rPr lang="en-US" altLang="zh-CN" sz="2000" dirty="0"/>
              <a:t> ≡f(k-1</a:t>
            </a:r>
            <a:r>
              <a:rPr lang="en-US" altLang="zh-CN" sz="2000" dirty="0" smtClean="0"/>
              <a:t>)^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*f(j)(</a:t>
            </a:r>
            <a:r>
              <a:rPr lang="en-US" altLang="zh-CN" sz="2000" dirty="0"/>
              <a:t>mod f(k</a:t>
            </a:r>
            <a:r>
              <a:rPr lang="en-US" altLang="zh-CN" sz="2000" dirty="0" smtClean="0"/>
              <a:t>))</a:t>
            </a:r>
          </a:p>
          <a:p>
            <a:r>
              <a:rPr lang="zh-CN" altLang="en-US" sz="2000" dirty="0" smtClean="0"/>
              <a:t>考虑</a:t>
            </a:r>
            <a:r>
              <a:rPr lang="en-US" altLang="zh-CN" sz="2000" dirty="0" smtClean="0"/>
              <a:t>f(k-1)^2</a:t>
            </a:r>
            <a:r>
              <a:rPr lang="en-US" altLang="zh-CN" sz="2000" b="1" dirty="0" smtClean="0"/>
              <a:t>=(-</a:t>
            </a:r>
            <a:r>
              <a:rPr lang="en-US" altLang="zh-CN" sz="2000" b="1" dirty="0"/>
              <a:t>1</a:t>
            </a:r>
            <a:r>
              <a:rPr lang="en-US" altLang="zh-CN" sz="2000" b="1" dirty="0" smtClean="0"/>
              <a:t>)^(k-2)+f(k-2)·f(k)</a:t>
            </a:r>
            <a:r>
              <a:rPr lang="en-US" altLang="zh-CN" sz="2000" dirty="0" smtClean="0"/>
              <a:t>≡</a:t>
            </a:r>
            <a:r>
              <a:rPr lang="en-US" altLang="zh-CN" sz="2000" b="1" dirty="0" smtClean="0"/>
              <a:t>(-</a:t>
            </a:r>
            <a:r>
              <a:rPr lang="en-US" altLang="zh-CN" sz="2000" b="1" dirty="0"/>
              <a:t>1)^(k-2</a:t>
            </a:r>
            <a:r>
              <a:rPr lang="en-US" altLang="zh-CN" sz="2000" b="1" dirty="0" smtClean="0"/>
              <a:t>)</a:t>
            </a:r>
            <a:r>
              <a:rPr lang="en-US" altLang="zh-CN" sz="2000" dirty="0" smtClean="0"/>
              <a:t>≡(-1)^k(mod </a:t>
            </a:r>
            <a:r>
              <a:rPr lang="en-US" altLang="zh-CN" sz="2000" dirty="0"/>
              <a:t>f(k</a:t>
            </a:r>
            <a:r>
              <a:rPr lang="en-US" altLang="zh-CN" sz="2000" dirty="0" smtClean="0"/>
              <a:t>))</a:t>
            </a:r>
          </a:p>
          <a:p>
            <a:r>
              <a:rPr lang="zh-CN" altLang="en-US" sz="2000" b="1" dirty="0" smtClean="0"/>
              <a:t>所以当</a:t>
            </a:r>
            <a:r>
              <a:rPr lang="en-US" altLang="zh-CN" sz="2000" b="1" dirty="0" smtClean="0"/>
              <a:t>i%2</a:t>
            </a:r>
            <a:r>
              <a:rPr lang="en-US" altLang="zh-CN" sz="2000" dirty="0"/>
              <a:t>=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时有</a:t>
            </a:r>
            <a:r>
              <a:rPr lang="en-US" altLang="zh-CN" sz="2000" dirty="0" err="1" smtClean="0"/>
              <a:t>ans</a:t>
            </a:r>
            <a:r>
              <a:rPr lang="en-US" altLang="zh-CN" sz="2000" dirty="0" smtClean="0"/>
              <a:t>=(-1)^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*k/2*f(j)</a:t>
            </a:r>
          </a:p>
          <a:p>
            <a:r>
              <a:rPr lang="zh-CN" altLang="en-US" sz="2000" b="1" dirty="0" smtClean="0"/>
              <a:t>当</a:t>
            </a:r>
            <a:r>
              <a:rPr lang="en-US" altLang="zh-CN" sz="2000" b="1" dirty="0" smtClean="0"/>
              <a:t>i%2=1</a:t>
            </a:r>
            <a:r>
              <a:rPr lang="zh-CN" altLang="en-US" sz="2000" b="1" dirty="0" smtClean="0"/>
              <a:t>时要再推导一下，</a:t>
            </a:r>
            <a:r>
              <a:rPr lang="en-US" altLang="zh-CN" sz="2000" b="1" dirty="0" smtClean="0"/>
              <a:t>f(j)=f(k+(j-k))=f(k-1)*f(j-k)+f(k)*f(j-k+1)</a:t>
            </a:r>
            <a:r>
              <a:rPr lang="en-US" altLang="zh-CN" sz="2000" dirty="0" smtClean="0"/>
              <a:t>≡f(k-1)*f(j-k)(mod f(k))</a:t>
            </a:r>
          </a:p>
          <a:p>
            <a:r>
              <a:rPr lang="zh-CN" altLang="en-US" sz="2000" b="1" dirty="0" smtClean="0"/>
              <a:t>又</a:t>
            </a:r>
            <a:r>
              <a:rPr lang="en-US" altLang="zh-CN" sz="2000" b="1" dirty="0" smtClean="0"/>
              <a:t>f(j-k)=f(k-j)*(-1)^(k-j-1)</a:t>
            </a:r>
            <a:r>
              <a:rPr lang="zh-CN" altLang="en-US" sz="2000" b="1" dirty="0" smtClean="0"/>
              <a:t>所以</a:t>
            </a:r>
            <a:r>
              <a:rPr lang="en-US" altLang="zh-CN" sz="2000" b="1" dirty="0" err="1" smtClean="0"/>
              <a:t>ans</a:t>
            </a:r>
            <a:r>
              <a:rPr lang="en-US" altLang="zh-CN" sz="2000" b="1" dirty="0" smtClean="0"/>
              <a:t>=f(k-1)^(i+1)*f(k-j</a:t>
            </a:r>
            <a:r>
              <a:rPr lang="en-US" altLang="zh-CN" sz="2000" b="1" dirty="0"/>
              <a:t>)*(-1)^(k-j-1</a:t>
            </a:r>
            <a:r>
              <a:rPr lang="en-US" altLang="zh-CN" sz="2000" b="1" dirty="0" smtClean="0"/>
              <a:t>)=(-1)^((i+1)*k/2+k-j-1)*f(k-j)</a:t>
            </a:r>
            <a:endParaRPr lang="en-US" altLang="zh-CN" sz="2000" b="1" dirty="0"/>
          </a:p>
          <a:p>
            <a:r>
              <a:rPr lang="zh-CN" altLang="en-US" sz="2000" dirty="0" smtClean="0"/>
              <a:t>计算斐波那契数就用矩阵乘法即可</a:t>
            </a:r>
            <a:endParaRPr lang="en-US" altLang="zh-CN" sz="2000" dirty="0"/>
          </a:p>
          <a:p>
            <a:endParaRPr lang="zh-CN" altLang="zh-CN" sz="2000" dirty="0"/>
          </a:p>
          <a:p>
            <a:endParaRPr lang="en-US" altLang="zh-CN" sz="20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15416"/>
            <a:ext cx="2167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 smtClean="0">
                <a:hlinkClick r:id="rId2"/>
              </a:rPr>
              <a:t>51nod 1399 </a:t>
            </a:r>
            <a:r>
              <a:rPr lang="da-DK" altLang="zh-CN" dirty="0">
                <a:hlinkClick r:id="rId2"/>
              </a:rPr>
              <a:t>Fib(N) mod Fib(K) V2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482633" y="4347961"/>
            <a:ext cx="6333309" cy="1519440"/>
          </a:xfrm>
        </p:spPr>
        <p:txBody>
          <a:bodyPr/>
          <a:lstStyle/>
          <a:p>
            <a:r>
              <a:rPr lang="en-US" altLang="zh-CN" dirty="0"/>
              <a:t>1&lt;=T&lt;=50000</a:t>
            </a:r>
          </a:p>
          <a:p>
            <a:r>
              <a:rPr lang="zh-CN" altLang="zh-CN" dirty="0">
                <a:latin typeface="Arial Unicode MS" panose="020B0604020202020204" pitchFamily="34" charset="-122"/>
              </a:rPr>
              <a:t>1 &lt;= N, K &lt;= 10^18</a:t>
            </a:r>
            <a:r>
              <a:rPr lang="zh-CN" altLang="zh-CN" sz="2000" dirty="0"/>
              <a:t> </a:t>
            </a:r>
            <a:endParaRPr lang="zh-CN" altLang="zh-CN" sz="48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1" y="1510327"/>
            <a:ext cx="10750954" cy="22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" y="177410"/>
                <a:ext cx="12703628" cy="646287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sz="1900" b="1" dirty="0" smtClean="0"/>
                  <a:t>需要用到的公式：</a:t>
                </a:r>
                <a:endParaRPr lang="en-US" altLang="zh-CN" sz="1900" b="1" dirty="0" smtClean="0"/>
              </a:p>
              <a:p>
                <a:r>
                  <a:rPr lang="en-US" altLang="zh-CN" sz="1900" b="1" dirty="0" smtClean="0"/>
                  <a:t>f(0</a:t>
                </a:r>
                <a:r>
                  <a:rPr lang="en-US" altLang="zh-CN" sz="1900" b="1" dirty="0"/>
                  <a:t>)+f(1)+f(2)+…+f(n)=f(n+2)-</a:t>
                </a:r>
                <a:r>
                  <a:rPr lang="en-US" altLang="zh-CN" sz="1900" b="1" dirty="0" smtClean="0"/>
                  <a:t>1</a:t>
                </a:r>
                <a:r>
                  <a:rPr lang="zh-CN" altLang="en-US" sz="1900" b="1" dirty="0" smtClean="0"/>
                  <a:t>；</a:t>
                </a:r>
                <a:r>
                  <a:rPr lang="en-US" altLang="zh-CN" sz="1900" b="1" dirty="0" smtClean="0"/>
                  <a:t>f(0</a:t>
                </a:r>
                <a:r>
                  <a:rPr lang="en-US" altLang="zh-CN" sz="1900" b="1" dirty="0"/>
                  <a:t>)-f(1)+f(2)-…+(-1)^</a:t>
                </a:r>
                <a:r>
                  <a:rPr lang="en-US" altLang="zh-CN" sz="1900" b="1" dirty="0" err="1"/>
                  <a:t>n·f</a:t>
                </a:r>
                <a:r>
                  <a:rPr lang="en-US" altLang="zh-CN" sz="1900" b="1" dirty="0"/>
                  <a:t>(n)=(-1)^n·[f(n+1)-f(n)]+</a:t>
                </a:r>
                <a:r>
                  <a:rPr lang="en-US" altLang="zh-CN" sz="1900" b="1" dirty="0" smtClean="0"/>
                  <a:t>1=(-1)^</a:t>
                </a:r>
                <a:r>
                  <a:rPr lang="en-US" altLang="zh-CN" sz="1900" b="1" dirty="0" err="1" smtClean="0"/>
                  <a:t>n·f</a:t>
                </a:r>
                <a:r>
                  <a:rPr lang="en-US" altLang="zh-CN" sz="1900" b="1" dirty="0" smtClean="0"/>
                  <a:t>(n-1)+1</a:t>
                </a:r>
              </a:p>
              <a:p>
                <a:r>
                  <a:rPr lang="zh-CN" altLang="zh-CN" sz="1900" b="1" dirty="0" smtClean="0"/>
                  <a:t>定义:</a:t>
                </a:r>
                <a:r>
                  <a:rPr lang="zh-CN" altLang="zh-CN" sz="1900" b="1" i="1" dirty="0">
                    <a:ea typeface="MathJax_Math"/>
                  </a:rPr>
                  <a:t>d</a:t>
                </a:r>
                <a:r>
                  <a:rPr lang="zh-CN" altLang="zh-CN" sz="1900" b="1" dirty="0" smtClean="0">
                    <a:ea typeface="MathJax_Main"/>
                  </a:rPr>
                  <a:t>=</a:t>
                </a:r>
                <a:r>
                  <a:rPr lang="en-US" altLang="zh-CN" sz="1900" b="1" dirty="0" smtClean="0">
                    <a:ea typeface="MathJax_Main"/>
                  </a:rPr>
                  <a:t>n/k</a:t>
                </a:r>
                <a:r>
                  <a:rPr lang="zh-CN" altLang="zh-CN" sz="1900" b="1" dirty="0" smtClean="0">
                    <a:ea typeface="MathJax_Main"/>
                  </a:rPr>
                  <a:t>,</a:t>
                </a:r>
                <a:r>
                  <a:rPr lang="zh-CN" altLang="zh-CN" sz="1900" b="1" i="1" dirty="0">
                    <a:ea typeface="MathJax_Math"/>
                  </a:rPr>
                  <a:t>r</a:t>
                </a:r>
                <a:r>
                  <a:rPr lang="zh-CN" altLang="zh-CN" sz="1900" b="1" dirty="0">
                    <a:ea typeface="MathJax_Main"/>
                  </a:rPr>
                  <a:t>=</a:t>
                </a:r>
                <a:r>
                  <a:rPr lang="zh-CN" altLang="zh-CN" sz="1900" b="1" i="1" dirty="0">
                    <a:ea typeface="MathJax_Math"/>
                  </a:rPr>
                  <a:t>n</a:t>
                </a:r>
                <a:r>
                  <a:rPr lang="zh-CN" altLang="zh-CN" sz="1900" b="1" dirty="0">
                    <a:ea typeface="MathJax_Main"/>
                  </a:rPr>
                  <a:t>%</a:t>
                </a:r>
                <a:r>
                  <a:rPr lang="zh-CN" altLang="zh-CN" sz="1900" b="1" i="1" dirty="0" smtClean="0">
                    <a:ea typeface="MathJax_Math"/>
                  </a:rPr>
                  <a:t>k</a:t>
                </a:r>
                <a:endParaRPr lang="en-US" altLang="zh-CN" sz="1900" b="1" dirty="0">
                  <a:ea typeface="MathJax_Math"/>
                </a:endParaRPr>
              </a:p>
              <a:p>
                <a:r>
                  <a:rPr lang="zh-CN" altLang="zh-CN" sz="1900" dirty="0"/>
                  <a:t>我们把</a:t>
                </a:r>
                <a:r>
                  <a:rPr lang="zh-CN" altLang="zh-CN" sz="1900" i="1" dirty="0">
                    <a:ea typeface="MathJax_Math"/>
                  </a:rPr>
                  <a:t>n</a:t>
                </a:r>
                <a:r>
                  <a:rPr lang="zh-CN" altLang="zh-CN" sz="1900" dirty="0">
                    <a:ea typeface="STIXGeneral"/>
                  </a:rPr>
                  <a:t>每</a:t>
                </a:r>
                <a:r>
                  <a:rPr lang="zh-CN" altLang="zh-CN" sz="1900" i="1" dirty="0">
                    <a:ea typeface="MathJax_Math"/>
                  </a:rPr>
                  <a:t>k</a:t>
                </a:r>
                <a:r>
                  <a:rPr lang="zh-CN" altLang="zh-CN" sz="1900" dirty="0">
                    <a:ea typeface="STIXGeneral"/>
                  </a:rPr>
                  <a:t>个数分成一段，最后</a:t>
                </a:r>
                <a:r>
                  <a:rPr lang="zh-CN" altLang="zh-CN" sz="1900" i="1" dirty="0">
                    <a:ea typeface="MathJax_Math"/>
                  </a:rPr>
                  <a:t>r</a:t>
                </a:r>
                <a:r>
                  <a:rPr lang="zh-CN" altLang="zh-CN" sz="1900" dirty="0"/>
                  <a:t>个数是一段，我们分析每一段例如</a:t>
                </a:r>
                <a:r>
                  <a:rPr lang="zh-CN" altLang="zh-CN" sz="1900" dirty="0" smtClean="0"/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9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zh-CN" sz="1900" dirty="0">
                    <a:ea typeface="MathJax_Main"/>
                  </a:rPr>
                  <a:t>0≤</a:t>
                </a:r>
                <a:r>
                  <a:rPr lang="zh-CN" altLang="zh-CN" sz="1900" i="1" dirty="0">
                    <a:ea typeface="MathJax_Math"/>
                  </a:rPr>
                  <a:t>i</a:t>
                </a:r>
                <a:r>
                  <a:rPr lang="zh-CN" altLang="zh-CN" sz="1900" dirty="0">
                    <a:ea typeface="MathJax_Main"/>
                  </a:rPr>
                  <a:t>&lt;</a:t>
                </a:r>
                <a:r>
                  <a:rPr lang="zh-CN" altLang="zh-CN" sz="1900" i="1" dirty="0">
                    <a:ea typeface="MathJax_Math"/>
                  </a:rPr>
                  <a:t>d</a:t>
                </a:r>
                <a:r>
                  <a:rPr lang="zh-CN" altLang="zh-CN" sz="1900" dirty="0"/>
                  <a:t> </a:t>
                </a:r>
              </a:p>
              <a:p>
                <a:r>
                  <a:rPr lang="zh-CN" altLang="zh-CN" sz="1900" dirty="0"/>
                  <a:t>对</a:t>
                </a:r>
                <a:r>
                  <a:rPr lang="zh-CN" altLang="zh-CN" sz="1900" i="1" dirty="0">
                    <a:ea typeface="MathJax_Math"/>
                  </a:rPr>
                  <a:t>k</a:t>
                </a:r>
                <a:r>
                  <a:rPr lang="zh-CN" altLang="zh-CN" sz="1900" dirty="0"/>
                  <a:t>进行奇偶分类讨论 </a:t>
                </a:r>
                <a:endParaRPr lang="en-US" altLang="zh-CN" sz="1900" dirty="0" smtClean="0"/>
              </a:p>
              <a:p>
                <a:r>
                  <a:rPr lang="en-US" altLang="zh-CN" sz="1900" dirty="0" smtClean="0"/>
                  <a:t>1)k%2=0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zh-CN" sz="1900" dirty="0">
                    <a:ea typeface="MathJax_Main"/>
                  </a:rPr>
                  <a:t>0≤</a:t>
                </a:r>
                <a:r>
                  <a:rPr lang="zh-CN" altLang="zh-CN" sz="1900" i="1" dirty="0">
                    <a:ea typeface="MathJax_Math"/>
                  </a:rPr>
                  <a:t>i</a:t>
                </a:r>
                <a:r>
                  <a:rPr lang="zh-CN" altLang="zh-CN" sz="1900" dirty="0">
                    <a:ea typeface="MathJax_Main"/>
                  </a:rPr>
                  <a:t>&lt;</a:t>
                </a:r>
                <a:r>
                  <a:rPr lang="zh-CN" altLang="zh-CN" sz="1900" i="1" dirty="0" smtClean="0">
                    <a:ea typeface="MathJax_Math"/>
                  </a:rPr>
                  <a:t>d</a:t>
                </a:r>
                <a:r>
                  <a:rPr lang="en-US" altLang="zh-CN" sz="1900" i="1" dirty="0" smtClean="0">
                    <a:ea typeface="MathJax_Math"/>
                  </a:rPr>
                  <a:t>={</a:t>
                </a:r>
              </a:p>
              <a:p>
                <a:pPr marL="0" lvl="1" indent="0">
                  <a:buNone/>
                </a:pPr>
                <a:r>
                  <a:rPr lang="en-US" altLang="zh-CN" sz="1900" dirty="0"/>
                  <a:t> </a:t>
                </a:r>
                <a:r>
                  <a:rPr lang="en-US" altLang="zh-CN" sz="1900" dirty="0" smtClean="0"/>
                  <a:t>   1,i%2=0,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9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sz="1900" dirty="0" smtClean="0"/>
                  <a:t>-1</a:t>
                </a:r>
              </a:p>
              <a:p>
                <a:pPr marL="0" lvl="1" indent="0">
                  <a:buNone/>
                </a:pPr>
                <a:r>
                  <a:rPr lang="en-US" altLang="zh-CN" sz="1900" dirty="0" smtClean="0"/>
                  <a:t>    2,i%2=1,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9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9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900" dirty="0" smtClean="0"/>
                  <a:t>=(-1)^k*f(k-2)-1=f(k-2)-1   </a:t>
                </a:r>
              </a:p>
              <a:p>
                <a:pPr marL="0" lvl="1" indent="0">
                  <a:buNone/>
                </a:pPr>
                <a:r>
                  <a:rPr lang="en-US" altLang="zh-CN" sz="1900" dirty="0"/>
                  <a:t> </a:t>
                </a:r>
                <a:r>
                  <a:rPr lang="en-US" altLang="zh-CN" sz="1900" dirty="0" smtClean="0"/>
                  <a:t>   </a:t>
                </a:r>
                <a:r>
                  <a:rPr lang="zh-CN" altLang="en-US" sz="1900" dirty="0" smtClean="0"/>
                  <a:t>然而当</a:t>
                </a:r>
                <a:r>
                  <a:rPr lang="en-US" altLang="zh-CN" sz="1900" dirty="0" smtClean="0"/>
                  <a:t>(j-1)%2=1</a:t>
                </a:r>
                <a:r>
                  <a:rPr lang="zh-CN" altLang="en-US" sz="1900" dirty="0" smtClean="0"/>
                  <a:t>时要相应的加一个</a:t>
                </a:r>
                <a:r>
                  <a:rPr lang="en-US" altLang="zh-CN" sz="1900" dirty="0" smtClean="0"/>
                  <a:t>f(k),</a:t>
                </a:r>
                <a:r>
                  <a:rPr lang="zh-CN" altLang="en-US" sz="1900" dirty="0" smtClean="0"/>
                  <a:t>一共要加</a:t>
                </a:r>
                <a:r>
                  <a:rPr lang="en-US" altLang="zh-CN" sz="1900" dirty="0" smtClean="0"/>
                  <a:t>(k-1)/2</a:t>
                </a:r>
                <a:r>
                  <a:rPr lang="zh-CN" altLang="en-US" sz="1900" dirty="0" smtClean="0"/>
                  <a:t>个</a:t>
                </a:r>
                <a:r>
                  <a:rPr lang="en-US" altLang="zh-CN" sz="1900" dirty="0" smtClean="0"/>
                  <a:t>f(k)</a:t>
                </a:r>
              </a:p>
              <a:p>
                <a:pPr marL="0" lvl="1" indent="0">
                  <a:buNone/>
                </a:pPr>
                <a:r>
                  <a:rPr lang="en-US" altLang="zh-CN" sz="1900" dirty="0"/>
                  <a:t> </a:t>
                </a:r>
                <a:r>
                  <a:rPr lang="en-US" altLang="zh-CN" sz="1900" dirty="0" smtClean="0"/>
                  <a:t>   </a:t>
                </a:r>
                <a:r>
                  <a:rPr lang="zh-CN" altLang="en-US" sz="1900" dirty="0" smtClean="0"/>
                  <a:t>在计算对应的</a:t>
                </a:r>
                <a:r>
                  <a:rPr lang="en-US" altLang="zh-CN" sz="1900" dirty="0" err="1" smtClean="0"/>
                  <a:t>i</a:t>
                </a:r>
                <a:r>
                  <a:rPr lang="zh-CN" altLang="en-US" sz="1900" dirty="0" smtClean="0"/>
                  <a:t>的个数</a:t>
                </a:r>
                <a:r>
                  <a:rPr lang="en-US" altLang="zh-CN" sz="1900" dirty="0" err="1" smtClean="0"/>
                  <a:t>ans</a:t>
                </a:r>
                <a:r>
                  <a:rPr lang="en-US" altLang="zh-CN" sz="1900" dirty="0" smtClean="0"/>
                  <a:t>+=</a:t>
                </a:r>
                <a:r>
                  <a:rPr lang="en-US" altLang="zh-CN" sz="1900" dirty="0"/>
                  <a:t>(</a:t>
                </a:r>
                <a:r>
                  <a:rPr lang="en-US" altLang="zh-CN" sz="1900" dirty="0" smtClean="0"/>
                  <a:t>d+1)/2*(f(k+1)-1)+d/2*(f(k-2)-1+(k-1)/2*f(k))</a:t>
                </a:r>
              </a:p>
              <a:p>
                <a:pPr marL="0" lvl="1" indent="0">
                  <a:buNone/>
                </a:pPr>
                <a:r>
                  <a:rPr lang="en-US" altLang="zh-CN" sz="1900" dirty="0" smtClean="0"/>
                  <a:t>}</a:t>
                </a:r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900" dirty="0" smtClean="0"/>
                  <a:t>={</a:t>
                </a:r>
              </a:p>
              <a:p>
                <a:pPr marL="0" lvl="1" indent="0">
                  <a:buNone/>
                </a:pPr>
                <a:r>
                  <a:rPr lang="en-US" altLang="zh-CN" sz="1900" dirty="0" smtClean="0"/>
                  <a:t>   1,d%2=0,f(r+2)-1</a:t>
                </a:r>
              </a:p>
              <a:p>
                <a:pPr marL="0" lvl="1" indent="0">
                  <a:buNone/>
                </a:pPr>
                <a:r>
                  <a:rPr lang="en-US" altLang="zh-CN" sz="1900" dirty="0"/>
                  <a:t> </a:t>
                </a:r>
                <a:r>
                  <a:rPr lang="en-US" altLang="zh-CN" sz="1900" dirty="0" smtClean="0"/>
                  <a:t>  2,d%2=1,</a:t>
                </a:r>
                <a:r>
                  <a:rPr lang="en-US" altLang="zh-CN" sz="19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9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900" dirty="0" smtClean="0"/>
                  <a:t>=</a:t>
                </a:r>
                <a:r>
                  <a:rPr lang="en-US" altLang="zh-CN" sz="1900" dirty="0"/>
                  <a:t>f(k-2)-</a:t>
                </a:r>
                <a:r>
                  <a:rPr lang="en-US" altLang="zh-CN" sz="1900" dirty="0" smtClean="0"/>
                  <a:t>1-[(-1)^(k-r)*f(k-r-2)-1]=f(k-2)+(-1)^(k-r+1)*f(k-r-2)=f(k-2)+(-1)^(r-1)*f(k-r-2)</a:t>
                </a:r>
              </a:p>
              <a:p>
                <a:pPr marL="0" lvl="1" indent="0">
                  <a:buNone/>
                </a:pPr>
                <a:r>
                  <a:rPr lang="en-US" altLang="zh-CN" sz="1900" dirty="0" smtClean="0"/>
                  <a:t>   </a:t>
                </a:r>
                <a:r>
                  <a:rPr lang="zh-CN" altLang="en-US" sz="1900" dirty="0" smtClean="0"/>
                  <a:t>同时还要</a:t>
                </a:r>
                <a:r>
                  <a:rPr lang="zh-CN" altLang="en-US" sz="1900" dirty="0"/>
                  <a:t>加</a:t>
                </a:r>
                <a:r>
                  <a:rPr lang="en-US" altLang="zh-CN" sz="1900" dirty="0" smtClean="0"/>
                  <a:t>r/2*f(k)</a:t>
                </a:r>
              </a:p>
              <a:p>
                <a:pPr marL="0" lvl="1" indent="0">
                  <a:buNone/>
                </a:pPr>
                <a:r>
                  <a:rPr lang="en-US" altLang="zh-CN" sz="1900" dirty="0" smtClean="0"/>
                  <a:t> }</a:t>
                </a:r>
                <a:endParaRPr lang="zh-CN" altLang="zh-CN" sz="2000" b="1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" y="177410"/>
                <a:ext cx="12703628" cy="6462876"/>
              </a:xfrm>
              <a:blipFill rotWithShape="0">
                <a:blip r:embed="rId2"/>
                <a:stretch>
                  <a:fillRect l="-2159" t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6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/>
              <a:t>2)k%2=1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54" y="482600"/>
            <a:ext cx="8200345" cy="61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2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步入正题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连分数的应用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应用可能很广，这里主要讲在二次无理数上的应用。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2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51nod 1355 </a:t>
            </a:r>
            <a:r>
              <a:rPr lang="zh-CN" altLang="en-US" dirty="0">
                <a:hlinkClick r:id="rId2"/>
              </a:rPr>
              <a:t>斐波那契的最小公倍数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42405" y="1463246"/>
            <a:ext cx="10281538" cy="4273525"/>
          </a:xfrm>
        </p:spPr>
        <p:txBody>
          <a:bodyPr>
            <a:normAutofit/>
          </a:bodyPr>
          <a:lstStyle/>
          <a:p>
            <a:r>
              <a:rPr lang="zh-CN" altLang="en-US" dirty="0"/>
              <a:t>斐波那契数列定义</a:t>
            </a:r>
            <a:r>
              <a:rPr lang="zh-CN" altLang="en-US" dirty="0" smtClean="0"/>
              <a:t>如下</a:t>
            </a:r>
            <a:endParaRPr lang="en-US" altLang="zh-CN" dirty="0" smtClean="0"/>
          </a:p>
          <a:p>
            <a:r>
              <a:rPr lang="en-US" altLang="zh-CN" dirty="0" smtClean="0"/>
              <a:t>F(0)=0,F(1)=1,F(n</a:t>
            </a:r>
            <a:r>
              <a:rPr lang="en-US" altLang="zh-CN" dirty="0"/>
              <a:t>) = F(n-1) + F(n-2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zh-CN" altLang="en-US" dirty="0"/>
              <a:t>给出</a:t>
            </a:r>
            <a:r>
              <a:rPr lang="en-US" altLang="zh-CN" dirty="0"/>
              <a:t>n</a:t>
            </a:r>
            <a:r>
              <a:rPr lang="zh-CN" altLang="en-US" dirty="0"/>
              <a:t>个正整数</a:t>
            </a:r>
            <a:r>
              <a:rPr lang="en-US" altLang="zh-CN" dirty="0"/>
              <a:t>a1, a2,...... an</a:t>
            </a:r>
            <a:r>
              <a:rPr lang="zh-CN" altLang="en-US" dirty="0"/>
              <a:t>，求对应的斐波那契数的最小公倍数，由于数字很大，输出</a:t>
            </a:r>
            <a:r>
              <a:rPr lang="en-US" altLang="zh-CN" dirty="0"/>
              <a:t>Mod 1000000007</a:t>
            </a:r>
            <a:r>
              <a:rPr lang="zh-CN" altLang="en-US" dirty="0"/>
              <a:t>的结果即可。</a:t>
            </a:r>
          </a:p>
          <a:p>
            <a:r>
              <a:rPr lang="zh-CN" altLang="en-US" dirty="0"/>
              <a:t>例如：</a:t>
            </a:r>
            <a:r>
              <a:rPr lang="en-US" altLang="zh-CN" dirty="0"/>
              <a:t>1 3 6 9, </a:t>
            </a:r>
            <a:r>
              <a:rPr lang="zh-CN" altLang="en-US" dirty="0"/>
              <a:t>对应的斐波那契数为：</a:t>
            </a:r>
            <a:r>
              <a:rPr lang="en-US" altLang="zh-CN" dirty="0"/>
              <a:t>1 2 8 34, </a:t>
            </a:r>
            <a:r>
              <a:rPr lang="zh-CN" altLang="en-US" dirty="0"/>
              <a:t>他们的最小公倍数为</a:t>
            </a:r>
            <a:r>
              <a:rPr lang="en-US" altLang="zh-CN" dirty="0"/>
              <a:t>136</a:t>
            </a:r>
            <a:r>
              <a:rPr lang="zh-CN" altLang="en-US" dirty="0"/>
              <a:t>。</a:t>
            </a:r>
          </a:p>
          <a:p>
            <a:r>
              <a:rPr lang="zh-CN" altLang="zh-CN" sz="2800" dirty="0">
                <a:latin typeface="Arial Unicode MS" panose="020B0604020202020204" pitchFamily="34" charset="-122"/>
              </a:rPr>
              <a:t>2 &lt;= N &lt;= 50000</a:t>
            </a:r>
            <a:r>
              <a:rPr lang="zh-CN" altLang="zh-CN" sz="2800" dirty="0"/>
              <a:t> </a:t>
            </a:r>
            <a:r>
              <a:rPr lang="zh-CN" altLang="en-US" sz="2800" dirty="0" smtClean="0"/>
              <a:t>，</a:t>
            </a:r>
            <a:r>
              <a:rPr lang="zh-CN" altLang="zh-CN" sz="2800" dirty="0" smtClean="0">
                <a:latin typeface="Arial Unicode MS" panose="020B0604020202020204" pitchFamily="34" charset="-122"/>
              </a:rPr>
              <a:t>1</a:t>
            </a:r>
            <a:r>
              <a:rPr lang="zh-CN" altLang="zh-CN" sz="2800" dirty="0">
                <a:latin typeface="Arial Unicode MS" panose="020B0604020202020204" pitchFamily="34" charset="-122"/>
              </a:rPr>
              <a:t> &lt;= ai &lt;= 1000000</a:t>
            </a:r>
            <a:r>
              <a:rPr lang="zh-CN" altLang="zh-CN" sz="2800" dirty="0"/>
              <a:t> </a:t>
            </a:r>
          </a:p>
          <a:p>
            <a:endParaRPr lang="zh-CN" altLang="zh-CN" sz="4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45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3317" y="547915"/>
                <a:ext cx="11387137" cy="5745163"/>
              </a:xfrm>
            </p:spPr>
            <p:txBody>
              <a:bodyPr/>
              <a:lstStyle/>
              <a:p>
                <a:r>
                  <a:rPr lang="zh-CN" altLang="en-US" dirty="0" smtClean="0"/>
                  <a:t>考虑</a:t>
                </a:r>
                <a:r>
                  <a:rPr lang="en-US" altLang="zh-CN" dirty="0"/>
                  <a:t>[</a:t>
                </a:r>
                <a:r>
                  <a:rPr lang="en-US" altLang="zh-CN" dirty="0" err="1" smtClean="0"/>
                  <a:t>a,b,c</a:t>
                </a:r>
                <a:r>
                  <a:rPr lang="en-US" altLang="zh-CN" dirty="0" smtClean="0"/>
                  <a:t>]=[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]*c/([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],c)</a:t>
                </a:r>
              </a:p>
              <a:p>
                <a:r>
                  <a:rPr lang="zh-CN" altLang="en-US" dirty="0" smtClean="0"/>
                  <a:t>又</a:t>
                </a:r>
                <a:r>
                  <a:rPr lang="en-US" altLang="zh-CN" dirty="0" smtClean="0"/>
                  <a:t>([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],c)=[(</a:t>
                </a:r>
                <a:r>
                  <a:rPr lang="en-US" altLang="zh-CN" dirty="0" err="1" smtClean="0"/>
                  <a:t>a,c</a:t>
                </a:r>
                <a:r>
                  <a:rPr lang="en-US" altLang="zh-CN" dirty="0" smtClean="0"/>
                  <a:t>),(</a:t>
                </a:r>
                <a:r>
                  <a:rPr lang="en-US" altLang="zh-CN" dirty="0" err="1" smtClean="0"/>
                  <a:t>b,c</a:t>
                </a:r>
                <a:r>
                  <a:rPr lang="en-US" altLang="zh-CN" dirty="0" smtClean="0"/>
                  <a:t>)],</a:t>
                </a:r>
                <a:r>
                  <a:rPr lang="zh-CN" altLang="en-US" dirty="0" smtClean="0"/>
                  <a:t>所以</a:t>
                </a:r>
                <a:endParaRPr lang="en-US" altLang="zh-CN" dirty="0" smtClean="0"/>
              </a:p>
              <a:p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a,b,c</a:t>
                </a:r>
                <a:r>
                  <a:rPr lang="en-US" altLang="zh-CN" dirty="0" smtClean="0"/>
                  <a:t>]=a*b*c*(</a:t>
                </a:r>
                <a:r>
                  <a:rPr lang="en-US" altLang="zh-CN" dirty="0" err="1" smtClean="0"/>
                  <a:t>a,b</a:t>
                </a:r>
                <a:r>
                  <a:rPr lang="en-US" altLang="zh-CN" dirty="0" smtClean="0"/>
                  <a:t>)^(-1)*(</a:t>
                </a:r>
                <a:r>
                  <a:rPr lang="en-US" altLang="zh-CN" dirty="0" err="1"/>
                  <a:t>a</a:t>
                </a:r>
                <a:r>
                  <a:rPr lang="en-US" altLang="zh-CN" dirty="0" err="1" smtClean="0"/>
                  <a:t>,c</a:t>
                </a:r>
                <a:r>
                  <a:rPr lang="en-US" altLang="zh-CN" dirty="0" smtClean="0"/>
                  <a:t>)^(-1)*(</a:t>
                </a:r>
                <a:r>
                  <a:rPr lang="en-US" altLang="zh-CN" dirty="0" err="1" smtClean="0"/>
                  <a:t>b,c</a:t>
                </a:r>
                <a:r>
                  <a:rPr lang="en-US" altLang="zh-CN" dirty="0" smtClean="0"/>
                  <a:t>)^(-1)*(</a:t>
                </a:r>
                <a:r>
                  <a:rPr lang="en-US" altLang="zh-CN" dirty="0" err="1" smtClean="0"/>
                  <a:t>a,b,c</a:t>
                </a:r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 smtClean="0"/>
                  <a:t>事实上</a:t>
                </a:r>
                <a:r>
                  <a:rPr lang="en-US" altLang="zh-CN" dirty="0" smtClean="0"/>
                  <a:t>([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,…,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/>
                  <a:t>],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)=[(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),(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)]</a:t>
                </a:r>
              </a:p>
              <a:p>
                <a:r>
                  <a:rPr lang="zh-CN" altLang="en-US" dirty="0" smtClean="0"/>
                  <a:t>所以，通过数学归纳法，可得</a:t>
                </a:r>
                <a:endParaRPr lang="en-US" altLang="zh-CN" dirty="0" smtClean="0"/>
              </a:p>
              <a:p>
                <a:r>
                  <a:rPr lang="en-US" altLang="zh-CN" dirty="0" smtClean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]=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1,..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𝑦𝑘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2,…,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𝑦𝑘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(−1)^(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那么</a:t>
                </a:r>
                <a:r>
                  <a:rPr lang="zh-CN" altLang="en-US" dirty="0"/>
                  <a:t>应用公式</a:t>
                </a:r>
                <a:r>
                  <a:rPr lang="en-US" altLang="zh-CN" dirty="0"/>
                  <a:t>(f(m),f(n))=f((</a:t>
                </a:r>
                <a:r>
                  <a:rPr lang="en-US" altLang="zh-CN" dirty="0" err="1"/>
                  <a:t>m,n</a:t>
                </a:r>
                <a:r>
                  <a:rPr lang="en-US" altLang="zh-CN" dirty="0"/>
                  <a:t>))</a:t>
                </a:r>
              </a:p>
              <a:p>
                <a:r>
                  <a:rPr lang="zh-CN" altLang="en-US" dirty="0"/>
                  <a:t>再</a:t>
                </a:r>
                <a:r>
                  <a:rPr lang="zh-CN" altLang="en-US" dirty="0" smtClean="0"/>
                  <a:t>结合上述结论，可以想到容斥。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然而复杂度为</a:t>
                </a:r>
                <a:r>
                  <a:rPr lang="en-US" altLang="zh-CN" dirty="0" smtClean="0"/>
                  <a:t>(2^n),</a:t>
                </a:r>
                <a:r>
                  <a:rPr lang="zh-CN" altLang="en-US" dirty="0" smtClean="0"/>
                  <a:t>显然无法接受。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3317" y="547915"/>
                <a:ext cx="11387137" cy="5745163"/>
              </a:xfrm>
              <a:blipFill rotWithShape="0">
                <a:blip r:embed="rId2"/>
                <a:stretch>
                  <a:fillRect l="-54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182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35090" y="798286"/>
                <a:ext cx="11387137" cy="5745163"/>
              </a:xfrm>
            </p:spPr>
            <p:txBody>
              <a:bodyPr/>
              <a:lstStyle/>
              <a:p>
                <a:r>
                  <a:rPr lang="zh-CN" altLang="en-US" dirty="0" smtClean="0"/>
                  <a:t>注意到</a:t>
                </a:r>
                <a:r>
                  <a:rPr lang="en-US" altLang="zh-CN" dirty="0" err="1" smtClean="0"/>
                  <a:t>ai</a:t>
                </a:r>
                <a:r>
                  <a:rPr lang="en-US" altLang="zh-CN" dirty="0" smtClean="0"/>
                  <a:t>&lt;=10^6,</a:t>
                </a:r>
                <a:r>
                  <a:rPr lang="zh-CN" altLang="en-US" dirty="0" smtClean="0"/>
                  <a:t>我们可以直接考虑</a:t>
                </a:r>
                <a:r>
                  <a:rPr lang="en-US" altLang="zh-CN" dirty="0" smtClean="0"/>
                  <a:t>f(d)</a:t>
                </a:r>
                <a:r>
                  <a:rPr lang="zh-CN" altLang="en-US" dirty="0" smtClean="0"/>
                  <a:t>对答案的贡献。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g(d)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f(d)</a:t>
                </a:r>
                <a:r>
                  <a:rPr lang="zh-CN" altLang="en-US" dirty="0" smtClean="0"/>
                  <a:t>的指数。则</a:t>
                </a:r>
                <a:endParaRPr lang="en-US" altLang="zh-CN" dirty="0" smtClean="0"/>
              </a:p>
              <a:p>
                <a:r>
                  <a:rPr lang="en-US" altLang="zh-CN" dirty="0" smtClean="0"/>
                  <a:t>g(d)=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2,…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2,…,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𝑎𝑘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(−1)^(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p(d)</a:t>
                </a:r>
                <a:r>
                  <a:rPr lang="zh-CN" altLang="en-US" dirty="0" smtClean="0"/>
                  <a:t>表示有多少</a:t>
                </a:r>
                <a:r>
                  <a:rPr lang="en-US" altLang="zh-CN" dirty="0" err="1" smtClean="0"/>
                  <a:t>ai</a:t>
                </a:r>
                <a:r>
                  <a:rPr lang="zh-CN" altLang="en-US" dirty="0" smtClean="0"/>
                  <a:t>满足</a:t>
                </a:r>
                <a:r>
                  <a:rPr lang="en-US" altLang="zh-CN" dirty="0" err="1" smtClean="0"/>
                  <a:t>d|ai</a:t>
                </a:r>
                <a:r>
                  <a:rPr lang="zh-CN" altLang="en-US" dirty="0" smtClean="0"/>
                  <a:t>，则若不考虑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2,…,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𝑎𝑘</m:t>
                        </m:r>
                      </m:e>
                    </m:d>
                    <m:r>
                      <m:rPr>
                        <m:brk m:alnAt="7"/>
                      </m:rP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有</a:t>
                </a:r>
                <a:r>
                  <a:rPr lang="en-US" altLang="zh-CN" dirty="0" smtClean="0"/>
                  <a:t>g’(</a:t>
                </a:r>
                <a:r>
                  <a:rPr lang="en-US" altLang="zh-CN" dirty="0"/>
                  <a:t>d</a:t>
                </a:r>
                <a:r>
                  <a:rPr lang="en-US" altLang="zh-CN" dirty="0" smtClean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=1</a:t>
                </a:r>
              </a:p>
              <a:p>
                <a:r>
                  <a:rPr lang="zh-CN" altLang="en-US" dirty="0" smtClean="0"/>
                  <a:t>同时容易发现</a:t>
                </a:r>
                <a:r>
                  <a:rPr lang="en-US" altLang="zh-CN" dirty="0" smtClean="0"/>
                  <a:t>g(d)=1-g(d*2)-d(d*3)-…-g(d*k)</a:t>
                </a:r>
              </a:p>
              <a:p>
                <a:r>
                  <a:rPr lang="zh-CN" altLang="en-US" dirty="0" smtClean="0"/>
                  <a:t>可以用</a:t>
                </a:r>
                <a:r>
                  <a:rPr lang="en-US" altLang="zh-CN" dirty="0" smtClean="0"/>
                  <a:t>O(</a:t>
                </a:r>
                <a:r>
                  <a:rPr lang="en-US" altLang="zh-CN" dirty="0" err="1" smtClean="0"/>
                  <a:t>AlogA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处理出</a:t>
                </a:r>
                <a:r>
                  <a:rPr lang="en-US" altLang="zh-CN" dirty="0" smtClean="0"/>
                  <a:t>g(A=max(</a:t>
                </a:r>
                <a:r>
                  <a:rPr lang="en-US" altLang="zh-CN" dirty="0" err="1" smtClean="0"/>
                  <a:t>ai</a:t>
                </a:r>
                <a:r>
                  <a:rPr lang="en-US" altLang="zh-CN" dirty="0" smtClean="0"/>
                  <a:t>))</a:t>
                </a:r>
                <a:r>
                  <a:rPr lang="zh-CN" altLang="en-US" dirty="0" smtClean="0"/>
                  <a:t>，然后直接计算答案即可</a:t>
                </a:r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35090" y="798286"/>
                <a:ext cx="11387137" cy="5745163"/>
              </a:xfrm>
              <a:blipFill rotWithShape="0">
                <a:blip r:embed="rId2"/>
                <a:stretch>
                  <a:fillRect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hlinkClick r:id="rId2"/>
              </a:rPr>
              <a:t>51nod 1195 </a:t>
            </a:r>
            <a:r>
              <a:rPr lang="zh-CN" altLang="en-US" dirty="0">
                <a:hlinkClick r:id="rId2"/>
              </a:rPr>
              <a:t>斐波那契数列的循环</a:t>
            </a:r>
            <a:r>
              <a:rPr lang="zh-CN" altLang="en-US" dirty="0" smtClean="0">
                <a:hlinkClick r:id="rId2"/>
              </a:rPr>
              <a:t>节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55231" y="1191103"/>
            <a:ext cx="10710969" cy="498109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斐波那契数列</a:t>
            </a:r>
            <a:r>
              <a:rPr lang="en-US" altLang="zh-CN" dirty="0"/>
              <a:t>Mod </a:t>
            </a:r>
            <a:r>
              <a:rPr lang="zh-CN" altLang="en-US" dirty="0"/>
              <a:t>一个数</a:t>
            </a:r>
            <a:r>
              <a:rPr lang="en-US" altLang="zh-CN" dirty="0"/>
              <a:t>N</a:t>
            </a:r>
            <a:r>
              <a:rPr lang="zh-CN" altLang="en-US" dirty="0"/>
              <a:t>会得到一个新的数列，根据同余可以得知，这个数列中的数会出现循环。例如： </a:t>
            </a:r>
          </a:p>
          <a:p>
            <a:r>
              <a:rPr lang="en-US" altLang="zh-CN" dirty="0"/>
              <a:t>F (mod 4) = 0 1 1 2 3 1 ... </a:t>
            </a:r>
          </a:p>
          <a:p>
            <a:r>
              <a:rPr lang="en-US" altLang="zh-CN" dirty="0"/>
              <a:t>F (mod 5) = 0 1 1 2 3 0 3 3 1 4 0 4 4 3 2 0 2 2 4 1 </a:t>
            </a:r>
            <a:r>
              <a:rPr lang="en-US" altLang="zh-CN" dirty="0" smtClean="0"/>
              <a:t>...</a:t>
            </a:r>
            <a:endParaRPr lang="en-US" altLang="zh-CN" dirty="0"/>
          </a:p>
          <a:p>
            <a:r>
              <a:rPr lang="zh-CN" altLang="en-US" dirty="0"/>
              <a:t>后面的数会出现循环，因此</a:t>
            </a:r>
            <a:r>
              <a:rPr lang="en-US" altLang="zh-CN" dirty="0"/>
              <a:t>Fib Mod 4</a:t>
            </a:r>
            <a:r>
              <a:rPr lang="zh-CN" altLang="en-US" dirty="0"/>
              <a:t>的循环节长度是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Fib Mod 5</a:t>
            </a:r>
            <a:r>
              <a:rPr lang="zh-CN" altLang="en-US" dirty="0"/>
              <a:t>的循环节长度是</a:t>
            </a:r>
            <a:r>
              <a:rPr lang="en-US" altLang="zh-CN" dirty="0"/>
              <a:t>20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给出一个数</a:t>
            </a:r>
            <a:r>
              <a:rPr lang="en-US" altLang="zh-CN" dirty="0"/>
              <a:t>N</a:t>
            </a:r>
            <a:r>
              <a:rPr lang="zh-CN" altLang="en-US" dirty="0"/>
              <a:t>，求斐波那契数列</a:t>
            </a:r>
            <a:r>
              <a:rPr lang="en-US" altLang="zh-CN" dirty="0"/>
              <a:t>Mod N</a:t>
            </a:r>
            <a:r>
              <a:rPr lang="zh-CN" altLang="en-US" dirty="0"/>
              <a:t>的循环节的长度。</a:t>
            </a:r>
          </a:p>
          <a:p>
            <a:r>
              <a:rPr lang="zh-CN" altLang="zh-CN" dirty="0">
                <a:latin typeface="Arial Unicode MS" panose="020B0604020202020204" pitchFamily="34" charset="-122"/>
              </a:rPr>
              <a:t>1 &lt;= </a:t>
            </a:r>
            <a:r>
              <a:rPr lang="en-US" altLang="zh-CN" dirty="0">
                <a:latin typeface="Arial Unicode MS" panose="020B0604020202020204" pitchFamily="34" charset="-122"/>
              </a:rPr>
              <a:t>T</a:t>
            </a:r>
            <a:r>
              <a:rPr lang="zh-CN" altLang="zh-CN" dirty="0">
                <a:latin typeface="Arial Unicode MS" panose="020B0604020202020204" pitchFamily="34" charset="-122"/>
              </a:rPr>
              <a:t> &lt;= 10</a:t>
            </a:r>
            <a:r>
              <a:rPr lang="zh-CN" altLang="zh-CN" dirty="0" smtClean="0">
                <a:latin typeface="Arial Unicode MS" panose="020B0604020202020204" pitchFamily="34" charset="-122"/>
              </a:rPr>
              <a:t>^</a:t>
            </a:r>
            <a:r>
              <a:rPr lang="en-US" altLang="zh-CN" dirty="0" smtClean="0">
                <a:latin typeface="Arial Unicode MS" panose="020B0604020202020204" pitchFamily="34" charset="-122"/>
              </a:rPr>
              <a:t>4</a:t>
            </a:r>
            <a:r>
              <a:rPr lang="zh-CN" altLang="zh-CN" sz="2000" dirty="0" smtClean="0"/>
              <a:t> </a:t>
            </a:r>
            <a:endParaRPr lang="zh-CN" altLang="zh-CN" sz="4800" dirty="0"/>
          </a:p>
          <a:p>
            <a:r>
              <a:rPr lang="zh-CN" altLang="zh-CN" dirty="0" smtClean="0">
                <a:latin typeface="Arial Unicode MS" panose="020B0604020202020204" pitchFamily="34" charset="-122"/>
              </a:rPr>
              <a:t>1</a:t>
            </a:r>
            <a:r>
              <a:rPr lang="zh-CN" altLang="zh-CN" dirty="0">
                <a:latin typeface="Arial Unicode MS" panose="020B0604020202020204" pitchFamily="34" charset="-122"/>
              </a:rPr>
              <a:t> &lt;= N &lt;= 10^9</a:t>
            </a:r>
            <a:r>
              <a:rPr lang="zh-CN" altLang="zh-CN" sz="2000" dirty="0"/>
              <a:t> </a:t>
            </a:r>
            <a:endParaRPr lang="zh-CN" altLang="zh-CN" sz="4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6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055577" y="907142"/>
                <a:ext cx="10113166" cy="463368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 smtClean="0"/>
                  <a:t>提示</a:t>
                </a:r>
                <a:r>
                  <a:rPr lang="en-US" altLang="zh-CN" sz="2000" dirty="0" smtClean="0"/>
                  <a:t>1</a:t>
                </a:r>
              </a:p>
              <a:p>
                <a:r>
                  <a:rPr lang="zh-CN" altLang="en-US" sz="2000" dirty="0" smtClean="0"/>
                  <a:t>如果</a:t>
                </a:r>
                <a:r>
                  <a:rPr lang="en-US" altLang="zh-CN" sz="2000" dirty="0" smtClean="0"/>
                  <a:t>n=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e>
                    </m:nary>
                  </m:oMath>
                </a14:m>
                <a:r>
                  <a:rPr lang="zh-CN" altLang="en-US" sz="2000" b="0" dirty="0" smtClean="0"/>
                  <a:t>如果，我们得到了</a:t>
                </a:r>
                <a:r>
                  <a:rPr lang="en-US" altLang="zh-CN" sz="2000" b="0" dirty="0" smtClean="0"/>
                  <a:t>mi=mod(</a:t>
                </a:r>
                <a:r>
                  <a:rPr lang="en-US" altLang="zh-CN" sz="2000" b="0" dirty="0" err="1" smtClean="0"/>
                  <a:t>pi^ki</a:t>
                </a:r>
                <a:r>
                  <a:rPr lang="en-US" altLang="zh-CN" sz="2000" b="0" dirty="0" smtClean="0"/>
                  <a:t>)</a:t>
                </a:r>
                <a:r>
                  <a:rPr lang="zh-CN" altLang="en-US" sz="2000" b="0" dirty="0" smtClean="0"/>
                  <a:t>的</a:t>
                </a:r>
                <a:r>
                  <a:rPr lang="zh-CN" altLang="en-US" sz="2000" dirty="0"/>
                  <a:t>循环</a:t>
                </a:r>
                <a:r>
                  <a:rPr lang="zh-CN" altLang="en-US" sz="2000" dirty="0" smtClean="0"/>
                  <a:t>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那么显然有</a:t>
                </a:r>
                <a:r>
                  <a:rPr lang="en-US" altLang="zh-CN" sz="2000" dirty="0" err="1" smtClean="0"/>
                  <a:t>ans</a:t>
                </a:r>
                <a:r>
                  <a:rPr lang="en-US" altLang="zh-CN" sz="2000" dirty="0" smtClean="0"/>
                  <a:t>=lcm(m1,m2,…,</a:t>
                </a:r>
                <a:r>
                  <a:rPr lang="en-US" altLang="zh-CN" sz="2000" dirty="0" err="1" smtClean="0"/>
                  <a:t>mT</a:t>
                </a:r>
                <a:r>
                  <a:rPr lang="en-US" altLang="zh-CN" sz="2000" dirty="0" smtClean="0"/>
                  <a:t>)</a:t>
                </a:r>
              </a:p>
              <a:p>
                <a:r>
                  <a:rPr lang="zh-CN" altLang="en-US" sz="2000" dirty="0" smtClean="0"/>
                  <a:t>提示</a:t>
                </a:r>
                <a:r>
                  <a:rPr lang="en-US" altLang="zh-CN" sz="2000" dirty="0" smtClean="0"/>
                  <a:t>2</a:t>
                </a:r>
              </a:p>
              <a:p>
                <a:r>
                  <a:rPr lang="zh-CN" altLang="en-US" sz="2000" dirty="0" smtClean="0"/>
                  <a:t>若</a:t>
                </a:r>
                <a:r>
                  <a:rPr lang="zh-CN" altLang="en-US" sz="2000" dirty="0"/>
                  <a:t>循环</a:t>
                </a:r>
                <a:r>
                  <a:rPr lang="zh-CN" altLang="en-US" sz="2000" dirty="0" smtClean="0"/>
                  <a:t>节为</a:t>
                </a:r>
                <a:r>
                  <a:rPr lang="en-US" altLang="zh-CN" sz="2000" dirty="0" smtClean="0"/>
                  <a:t>m</a:t>
                </a:r>
                <a:r>
                  <a:rPr lang="zh-CN" altLang="en-US" sz="2000" dirty="0" smtClean="0"/>
                  <a:t>，则</a:t>
                </a:r>
                <a:r>
                  <a:rPr lang="en-US" altLang="zh-CN" sz="2000" dirty="0" smtClean="0"/>
                  <a:t>f(m)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，且</a:t>
                </a:r>
                <a:r>
                  <a:rPr lang="en-US" altLang="zh-CN" sz="2000" dirty="0" smtClean="0"/>
                  <a:t>f(m+1)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</a:t>
                </a:r>
              </a:p>
              <a:p>
                <a:r>
                  <a:rPr lang="zh-CN" altLang="en-US" sz="2000" dirty="0" smtClean="0"/>
                  <a:t>提示</a:t>
                </a:r>
                <a:r>
                  <a:rPr lang="en-US" altLang="zh-CN" sz="2000" dirty="0" smtClean="0"/>
                  <a:t>3</a:t>
                </a:r>
                <a:endParaRPr lang="en-US" altLang="zh-CN" sz="2000" dirty="0"/>
              </a:p>
              <a:p>
                <a:r>
                  <a:rPr lang="zh-CN" altLang="en-US" sz="2000" dirty="0" smtClean="0"/>
                  <a:t>可以先考虑</a:t>
                </a:r>
                <a:r>
                  <a:rPr lang="en-US" altLang="zh-CN" sz="2000" dirty="0" smtClean="0"/>
                  <a:t>mod p</a:t>
                </a:r>
                <a:r>
                  <a:rPr lang="zh-CN" altLang="en-US" sz="2000" dirty="0" smtClean="0"/>
                  <a:t>，再考虑</a:t>
                </a:r>
                <a:r>
                  <a:rPr lang="en-US" altLang="zh-CN" sz="2000" dirty="0" smtClean="0"/>
                  <a:t>p</a:t>
                </a:r>
                <a:r>
                  <a:rPr lang="zh-CN" altLang="en-US" sz="2000" dirty="0" smtClean="0"/>
                  <a:t>的幂数</a:t>
                </a:r>
                <a:endParaRPr lang="en-US" altLang="zh-CN" sz="2000" dirty="0" smtClean="0"/>
              </a:p>
              <a:p>
                <a:r>
                  <a:rPr lang="zh-CN" altLang="en-US" sz="2000" b="0" dirty="0" smtClean="0"/>
                  <a:t>提示</a:t>
                </a:r>
                <a:r>
                  <a:rPr lang="en-US" altLang="zh-CN" sz="2000" b="0" dirty="0" smtClean="0"/>
                  <a:t>4</a:t>
                </a:r>
              </a:p>
              <a:p>
                <a:r>
                  <a:rPr lang="zh-CN" altLang="en-US" sz="2000" dirty="0" smtClean="0"/>
                  <a:t>考虑斐波那契的通项公式</a:t>
                </a:r>
                <a:endParaRPr lang="en-US" altLang="zh-CN" sz="2000" b="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055577" y="907142"/>
                <a:ext cx="10113166" cy="4633686"/>
              </a:xfrm>
              <a:blipFill rotWithShape="0">
                <a:blip r:embed="rId2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3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3143" y="2057401"/>
            <a:ext cx="1068977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设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x1=(1+</a:t>
            </a:r>
            <a:r>
              <a:rPr lang="zh-CN" altLang="en-US" sz="2000" dirty="0" smtClean="0"/>
              <a:t>√</a:t>
            </a:r>
            <a:r>
              <a:rPr lang="en-US" altLang="zh-CN" sz="2000" dirty="0" smtClean="0"/>
              <a:t>5)/2,x2=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(1-</a:t>
            </a:r>
            <a:r>
              <a:rPr lang="zh-CN" altLang="en-US" sz="2000" dirty="0" smtClean="0"/>
              <a:t>√</a:t>
            </a:r>
            <a:r>
              <a:rPr lang="en-US" altLang="zh-CN" sz="2000" dirty="0"/>
              <a:t>5</a:t>
            </a:r>
            <a:r>
              <a:rPr lang="en-US" altLang="zh-CN" sz="2000" dirty="0" smtClean="0"/>
              <a:t>)/2</a:t>
            </a:r>
          </a:p>
          <a:p>
            <a:pPr>
              <a:lnSpc>
                <a:spcPct val="130000"/>
              </a:lnSpc>
            </a:pPr>
            <a:r>
              <a:rPr lang="zh-CN" altLang="en-US" sz="2000" dirty="0"/>
              <a:t>因为</a:t>
            </a:r>
            <a:r>
              <a:rPr lang="en-US" altLang="zh-CN" sz="2000" dirty="0" smtClean="0"/>
              <a:t>f(m</a:t>
            </a:r>
            <a:r>
              <a:rPr lang="en-US" altLang="zh-CN" sz="2000" dirty="0"/>
              <a:t>)</a:t>
            </a:r>
            <a:r>
              <a:rPr lang="zh-CN" altLang="en-US" sz="2000" dirty="0"/>
              <a:t>≡</a:t>
            </a:r>
            <a:r>
              <a:rPr lang="en-US" altLang="zh-CN" sz="2000" dirty="0" smtClean="0"/>
              <a:t>0,f(m+1)</a:t>
            </a:r>
            <a:r>
              <a:rPr lang="zh-CN" altLang="en-US" sz="2000" dirty="0" smtClean="0"/>
              <a:t>≡</a:t>
            </a:r>
            <a:r>
              <a:rPr lang="en-US" altLang="zh-CN" sz="2000" dirty="0" smtClean="0"/>
              <a:t>1,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f(1)</a:t>
            </a:r>
            <a:r>
              <a:rPr lang="en-US" altLang="zh-CN" sz="2000" dirty="0"/>
              <a:t>=</a:t>
            </a:r>
            <a:r>
              <a:rPr lang="en-US" altLang="zh-CN" sz="2000" dirty="0" smtClean="0"/>
              <a:t>1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1/</a:t>
            </a:r>
            <a:r>
              <a:rPr lang="zh-CN" altLang="en-US" sz="2000" dirty="0" smtClean="0"/>
              <a:t>√</a:t>
            </a:r>
            <a:r>
              <a:rPr lang="en-US" altLang="zh-CN" sz="2000" dirty="0"/>
              <a:t>5 </a:t>
            </a:r>
            <a:r>
              <a:rPr lang="en-US" altLang="zh-CN" sz="2000" dirty="0" smtClean="0"/>
              <a:t>*(x1^m-x2^m)</a:t>
            </a:r>
            <a:r>
              <a:rPr lang="zh-CN" altLang="en-US" sz="2000" dirty="0" smtClean="0"/>
              <a:t>≡</a:t>
            </a:r>
            <a:r>
              <a:rPr lang="en-US" altLang="zh-CN" sz="2000" dirty="0" smtClean="0"/>
              <a:t>0,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x1^m-x2^m</a:t>
            </a:r>
            <a:r>
              <a:rPr lang="zh-CN" altLang="en-US" sz="2000" dirty="0" smtClean="0"/>
              <a:t>≡</a:t>
            </a:r>
            <a:r>
              <a:rPr lang="en-US" altLang="zh-CN" sz="2000" dirty="0" smtClean="0"/>
              <a:t>0,x1^m</a:t>
            </a:r>
            <a:r>
              <a:rPr lang="zh-CN" altLang="en-US" sz="2000" dirty="0" smtClean="0"/>
              <a:t>≡</a:t>
            </a:r>
            <a:r>
              <a:rPr lang="en-US" altLang="zh-CN" sz="2000" dirty="0" smtClean="0"/>
              <a:t>x2^m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f(m)</a:t>
            </a:r>
            <a:r>
              <a:rPr lang="zh-CN" altLang="en-US" sz="2000" dirty="0" smtClean="0"/>
              <a:t>≡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f(m+1)-f(1)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=</a:t>
            </a:r>
            <a:r>
              <a:rPr lang="en-US" altLang="zh-CN" sz="2000" dirty="0" smtClean="0"/>
              <a:t>1/</a:t>
            </a:r>
            <a:r>
              <a:rPr lang="zh-CN" altLang="en-US" sz="2000" dirty="0" smtClean="0"/>
              <a:t>√</a:t>
            </a:r>
            <a:r>
              <a:rPr lang="en-US" altLang="zh-CN" sz="2000" dirty="0" smtClean="0"/>
              <a:t>5*[x1^(m+1)-x2^(m+1)-x1+x2]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=1</a:t>
            </a:r>
            <a:r>
              <a:rPr lang="en-US" altLang="zh-CN" sz="2000" dirty="0"/>
              <a:t>/</a:t>
            </a:r>
            <a:r>
              <a:rPr lang="zh-CN" altLang="en-US" sz="2000" dirty="0"/>
              <a:t>√</a:t>
            </a:r>
            <a:r>
              <a:rPr lang="en-US" altLang="zh-CN" sz="2000" dirty="0" smtClean="0"/>
              <a:t>5*[x1*(x1^m-1)-x2*(x2^m-1)]</a:t>
            </a: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≡</a:t>
            </a:r>
            <a:r>
              <a:rPr lang="en-US" altLang="zh-CN" sz="2000" dirty="0" smtClean="0"/>
              <a:t>1</a:t>
            </a:r>
            <a:r>
              <a:rPr lang="en-US" altLang="zh-CN" sz="2000" dirty="0"/>
              <a:t>/</a:t>
            </a:r>
            <a:r>
              <a:rPr lang="zh-CN" altLang="en-US" sz="2000" dirty="0"/>
              <a:t>√</a:t>
            </a:r>
            <a:r>
              <a:rPr lang="en-US" altLang="zh-CN" sz="2000" dirty="0" smtClean="0"/>
              <a:t>5*[x1*(x1^m-1)-x2*(x1^m-1)]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=1</a:t>
            </a:r>
            <a:r>
              <a:rPr lang="en-US" altLang="zh-CN" sz="2000" dirty="0"/>
              <a:t>/</a:t>
            </a:r>
            <a:r>
              <a:rPr lang="zh-CN" altLang="en-US" sz="2000" dirty="0"/>
              <a:t>√</a:t>
            </a:r>
            <a:r>
              <a:rPr lang="en-US" altLang="zh-CN" sz="2000" dirty="0" smtClean="0"/>
              <a:t>5*(x1^m-1)*(x1-x2)             ------------  x1-x2=</a:t>
            </a:r>
            <a:r>
              <a:rPr lang="zh-CN" altLang="en-US" sz="2000" dirty="0" smtClean="0"/>
              <a:t>√</a:t>
            </a:r>
            <a:r>
              <a:rPr lang="en-US" altLang="zh-CN" sz="2000" dirty="0"/>
              <a:t>5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=x1^m-1</a:t>
            </a:r>
            <a:r>
              <a:rPr lang="zh-CN" altLang="en-US" sz="2000" dirty="0"/>
              <a:t>≡</a:t>
            </a:r>
            <a:r>
              <a:rPr lang="en-US" altLang="zh-CN" sz="2000" dirty="0" smtClean="0"/>
              <a:t>0,</a:t>
            </a:r>
            <a:r>
              <a:rPr lang="zh-CN" altLang="en-US" sz="2000" dirty="0" smtClean="0"/>
              <a:t>所以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x1^m</a:t>
            </a:r>
            <a:r>
              <a:rPr lang="zh-CN" altLang="en-US" sz="2000" dirty="0"/>
              <a:t>≡</a:t>
            </a:r>
            <a:r>
              <a:rPr lang="en-US" altLang="zh-CN" sz="2000" dirty="0" smtClean="0"/>
              <a:t>x2^m</a:t>
            </a:r>
            <a:r>
              <a:rPr lang="zh-CN" altLang="en-US" sz="2000" dirty="0" smtClean="0"/>
              <a:t>≡</a:t>
            </a:r>
            <a:r>
              <a:rPr lang="en-US" altLang="zh-CN" sz="2000" dirty="0" smtClean="0"/>
              <a:t>1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17" y="798910"/>
            <a:ext cx="2962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7631" y="101598"/>
                <a:ext cx="11767797" cy="66802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000" dirty="0" smtClean="0"/>
                  <a:t>考虑</a:t>
                </a:r>
                <a:r>
                  <a:rPr lang="en-US" altLang="zh-CN" sz="2000" dirty="0" smtClean="0"/>
                  <a:t>mod p(</a:t>
                </a:r>
                <a:r>
                  <a:rPr lang="zh-CN" altLang="en-US" sz="2000" dirty="0" smtClean="0"/>
                  <a:t>假设</a:t>
                </a:r>
                <a:r>
                  <a:rPr lang="en-US" altLang="zh-CN" sz="2000" dirty="0" smtClean="0"/>
                  <a:t>p&gt;2,</a:t>
                </a:r>
                <a:r>
                  <a:rPr lang="zh-CN" altLang="en-US" sz="2000" dirty="0" smtClean="0"/>
                  <a:t>等于</a:t>
                </a:r>
                <a:r>
                  <a:rPr lang="en-US" altLang="zh-CN" sz="2000" dirty="0" smtClean="0"/>
                  <a:t>2</a:t>
                </a:r>
                <a:r>
                  <a:rPr lang="zh-CN" altLang="en-US" sz="2000" dirty="0" smtClean="0"/>
                  <a:t>时的循环节可以手推，等于</a:t>
                </a:r>
                <a:r>
                  <a:rPr lang="en-US" altLang="zh-CN" sz="2000" dirty="0" smtClean="0"/>
                  <a:t>3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p=5</a:t>
                </a:r>
                <a:r>
                  <a:rPr lang="zh-CN" altLang="en-US" sz="2000" dirty="0" smtClean="0"/>
                  <a:t>时等于</a:t>
                </a:r>
                <a:r>
                  <a:rPr lang="en-US" altLang="zh-CN" sz="2000" dirty="0" smtClean="0"/>
                  <a:t>20)</a:t>
                </a:r>
                <a:endParaRPr lang="en-US" altLang="zh-CN" sz="20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当</a:t>
                </a:r>
                <a:r>
                  <a:rPr lang="zh-CN" altLang="en-US" sz="2000" dirty="0"/>
                  <a:t>√</a:t>
                </a:r>
                <a:r>
                  <a:rPr lang="en-US" altLang="zh-CN" sz="2000" dirty="0" smtClean="0"/>
                  <a:t>5</a:t>
                </a:r>
                <a:r>
                  <a:rPr lang="zh-CN" altLang="en-US" sz="2000" dirty="0" smtClean="0"/>
                  <a:t>是</a:t>
                </a:r>
                <a:r>
                  <a:rPr lang="en-US" altLang="zh-CN" sz="2000" dirty="0" smtClean="0"/>
                  <a:t>p</a:t>
                </a:r>
                <a:r>
                  <a:rPr lang="zh-CN" altLang="en-US" sz="2000" dirty="0" smtClean="0"/>
                  <a:t>的二次剩余时有</a:t>
                </a:r>
                <a:r>
                  <a:rPr lang="en-US" altLang="zh-CN" sz="2000" dirty="0" smtClean="0">
                    <a:ea typeface="微软雅黑" panose="020B0503020204020204" pitchFamily="34" charset="-122"/>
                  </a:rPr>
                  <a:t>x1^(p-1)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/>
                  <a:t>x2</a:t>
                </a:r>
                <a:r>
                  <a:rPr lang="en-US" altLang="zh-CN" sz="2000" dirty="0" smtClean="0"/>
                  <a:t>^(p-1)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1(</a:t>
                </a:r>
                <a:r>
                  <a:rPr lang="zh-CN" altLang="en-US" sz="2000" dirty="0" smtClean="0"/>
                  <a:t>费马小定理或欧拉定理可得</a:t>
                </a:r>
                <a:r>
                  <a:rPr lang="en-US" altLang="zh-CN" sz="2000" dirty="0" smtClean="0"/>
                  <a:t>),</a:t>
                </a:r>
                <a:r>
                  <a:rPr lang="zh-CN" altLang="en-US" sz="2000" dirty="0" smtClean="0"/>
                  <a:t>所以</a:t>
                </a:r>
                <a:r>
                  <a:rPr lang="en-US" altLang="zh-CN" sz="2000" dirty="0" smtClean="0"/>
                  <a:t>m|(p-1)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如果</a:t>
                </a:r>
                <a:r>
                  <a:rPr lang="zh-CN" altLang="en-US" sz="2000" dirty="0"/>
                  <a:t>√</a:t>
                </a:r>
                <a:r>
                  <a:rPr lang="en-US" altLang="zh-CN" sz="2000" dirty="0"/>
                  <a:t>5</a:t>
                </a:r>
                <a:r>
                  <a:rPr lang="zh-CN" altLang="en-US" sz="2000" dirty="0"/>
                  <a:t>是</a:t>
                </a:r>
                <a:r>
                  <a:rPr lang="en-US" altLang="zh-CN" sz="2000" dirty="0"/>
                  <a:t>p</a:t>
                </a:r>
                <a:r>
                  <a:rPr lang="zh-CN" altLang="en-US" sz="2000" dirty="0" smtClean="0"/>
                  <a:t>的非二次剩余</a:t>
                </a:r>
                <a:r>
                  <a:rPr lang="en-US" altLang="zh-CN" sz="2000" dirty="0" smtClean="0"/>
                  <a:t>,</a:t>
                </a:r>
                <a:r>
                  <a:rPr lang="zh-CN" altLang="en-US" sz="2000" dirty="0" smtClean="0"/>
                  <a:t>设</a:t>
                </a:r>
                <a:r>
                  <a:rPr lang="en-US" altLang="zh-CN" sz="2000" dirty="0" smtClean="0"/>
                  <a:t>c=</a:t>
                </a:r>
                <a:r>
                  <a:rPr lang="zh-CN" altLang="en-US" sz="2000" dirty="0" smtClean="0"/>
                  <a:t>√</a:t>
                </a:r>
                <a:r>
                  <a:rPr lang="en-US" altLang="zh-CN" sz="2000" dirty="0" smtClean="0"/>
                  <a:t>5(</a:t>
                </a:r>
                <a:r>
                  <a:rPr lang="zh-CN" altLang="en-US" sz="2000" dirty="0" smtClean="0"/>
                  <a:t>则有</a:t>
                </a:r>
                <a:r>
                  <a:rPr lang="en-US" altLang="zh-CN" sz="2000" dirty="0" smtClean="0"/>
                  <a:t>c^(p-1)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-1)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/>
                  <a:t>x</a:t>
                </a:r>
                <a:r>
                  <a:rPr lang="en-US" altLang="zh-CN" sz="2000" dirty="0" smtClean="0"/>
                  <a:t>1^(p+1)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 smtClean="0"/>
                  <a:t>=(1/2)^(p+1)*(1+c)^(p+1)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1/4*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^(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1/4*[c^(p+1)+(p+1)*</a:t>
                </a:r>
                <a:r>
                  <a:rPr lang="en-US" altLang="zh-CN" sz="2000" dirty="0" err="1" smtClean="0"/>
                  <a:t>c^p</a:t>
                </a:r>
                <a:r>
                  <a:rPr lang="en-US" altLang="zh-CN" sz="2000" dirty="0" smtClean="0"/>
                  <a:t>+(p+1)*c+1]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1/4*[-c^2-c+c+1]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1/4*(-5+1)</a:t>
                </a:r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-1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所以</a:t>
                </a:r>
                <a:r>
                  <a:rPr lang="en-US" altLang="zh-CN" sz="2000" dirty="0" smtClean="0"/>
                  <a:t>x1^(2p+2)</a:t>
                </a:r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1,</a:t>
                </a:r>
                <a:r>
                  <a:rPr lang="zh-CN" altLang="en-US" sz="2000" dirty="0" smtClean="0"/>
                  <a:t>同理可证</a:t>
                </a:r>
                <a:r>
                  <a:rPr lang="en-US" altLang="zh-CN" sz="2000" dirty="0" smtClean="0"/>
                  <a:t>x2^(</a:t>
                </a:r>
                <a:r>
                  <a:rPr lang="en-US" altLang="zh-CN" sz="2000" dirty="0"/>
                  <a:t>2p+2)</a:t>
                </a:r>
                <a:r>
                  <a:rPr lang="zh-CN" altLang="en-US" sz="2000" dirty="0"/>
                  <a:t> ≡</a:t>
                </a:r>
                <a:r>
                  <a:rPr lang="en-US" altLang="zh-CN" sz="2000" dirty="0" smtClean="0"/>
                  <a:t>1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所以，</a:t>
                </a:r>
                <a:r>
                  <a:rPr lang="zh-CN" altLang="en-US" sz="2000" dirty="0"/>
                  <a:t>当√</a:t>
                </a:r>
                <a:r>
                  <a:rPr lang="en-US" altLang="zh-CN" sz="2000" dirty="0"/>
                  <a:t>5</a:t>
                </a:r>
                <a:r>
                  <a:rPr lang="zh-CN" altLang="en-US" sz="2000" dirty="0"/>
                  <a:t>是</a:t>
                </a:r>
                <a:r>
                  <a:rPr lang="en-US" altLang="zh-CN" sz="2000" dirty="0"/>
                  <a:t>p</a:t>
                </a:r>
                <a:r>
                  <a:rPr lang="zh-CN" altLang="en-US" sz="2000" dirty="0" smtClean="0"/>
                  <a:t>的非二次剩余时，</a:t>
                </a:r>
                <a:r>
                  <a:rPr lang="en-US" altLang="zh-CN" sz="2000" dirty="0" smtClean="0"/>
                  <a:t>m|(2p+2)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 smtClean="0"/>
                  <a:t>那么，我们可以通过枚举约数求出</a:t>
                </a:r>
                <a:r>
                  <a:rPr lang="en-US" altLang="zh-CN" sz="2000" dirty="0"/>
                  <a:t>mod </a:t>
                </a:r>
                <a:r>
                  <a:rPr lang="en-US" altLang="zh-CN" sz="2000" dirty="0" smtClean="0"/>
                  <a:t>p</a:t>
                </a:r>
                <a:r>
                  <a:rPr lang="zh-CN" altLang="en-US" sz="2000" dirty="0" smtClean="0"/>
                  <a:t>时的最小循环节</a:t>
                </a:r>
                <a:r>
                  <a:rPr lang="en-US" altLang="zh-CN" sz="2000" dirty="0" smtClean="0"/>
                  <a:t>m</a:t>
                </a:r>
                <a:r>
                  <a:rPr lang="zh-CN" altLang="en-US" sz="2000" dirty="0" smtClean="0"/>
                  <a:t>，复杂度是根号的。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7631" y="101598"/>
                <a:ext cx="11767797" cy="6680202"/>
              </a:xfrm>
              <a:blipFill rotWithShape="0">
                <a:blip r:embed="rId2"/>
                <a:stretch>
                  <a:fillRect t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 smtClean="0"/>
                  <a:t>考虑</a:t>
                </a:r>
                <a:r>
                  <a:rPr lang="en-US" altLang="zh-CN" sz="2000" dirty="0" smtClean="0"/>
                  <a:t>mod </a:t>
                </a:r>
                <a:r>
                  <a:rPr lang="en-US" altLang="zh-CN" sz="2000" dirty="0" err="1" smtClean="0"/>
                  <a:t>p^k</a:t>
                </a:r>
                <a:r>
                  <a:rPr lang="en-US" altLang="zh-CN" sz="2000" dirty="0" smtClean="0"/>
                  <a:t>,</a:t>
                </a:r>
                <a:r>
                  <a:rPr lang="zh-CN" altLang="en-US" sz="2000" dirty="0" smtClean="0"/>
                  <a:t>假如循环节为</a:t>
                </a:r>
                <a:r>
                  <a:rPr lang="en-US" altLang="zh-CN" sz="2000" dirty="0" smtClean="0"/>
                  <a:t>m’</a:t>
                </a:r>
              </a:p>
              <a:p>
                <a:r>
                  <a:rPr lang="zh-CN" altLang="en-US" sz="2000" dirty="0" smtClean="0"/>
                  <a:t>则有</a:t>
                </a:r>
                <a:r>
                  <a:rPr lang="en-US" altLang="zh-CN" sz="2000" dirty="0" err="1" smtClean="0"/>
                  <a:t>m’|m</a:t>
                </a:r>
                <a:r>
                  <a:rPr lang="en-US" altLang="zh-CN" sz="2000" dirty="0" smtClean="0"/>
                  <a:t>*p^(k-1)</a:t>
                </a:r>
              </a:p>
              <a:p>
                <a:r>
                  <a:rPr lang="zh-CN" altLang="en-US" sz="2000" dirty="0" smtClean="0"/>
                  <a:t>设</a:t>
                </a:r>
                <a:r>
                  <a:rPr lang="en-US" altLang="zh-CN" sz="2000" dirty="0" smtClean="0"/>
                  <a:t>a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1(mod p),</a:t>
                </a:r>
                <a:r>
                  <a:rPr lang="zh-CN" altLang="en-US" sz="2000" dirty="0"/>
                  <a:t>则</a:t>
                </a:r>
                <a:r>
                  <a:rPr lang="en-US" altLang="zh-CN" sz="2000" dirty="0" smtClean="0"/>
                  <a:t>a=wp+1</a:t>
                </a:r>
              </a:p>
              <a:p>
                <a:r>
                  <a:rPr lang="zh-CN" altLang="en-US" sz="2000" dirty="0" smtClean="0"/>
                  <a:t>则</a:t>
                </a:r>
                <a:r>
                  <a:rPr lang="en-US" altLang="zh-CN" sz="2000" dirty="0" err="1" smtClean="0"/>
                  <a:t>a^p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(wp+1)^p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1+rp*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1+r*p^2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1(mod p^2)</a:t>
                </a:r>
              </a:p>
              <a:p>
                <a:r>
                  <a:rPr lang="zh-CN" altLang="en-US" sz="2000" dirty="0" smtClean="0"/>
                  <a:t>那么我们可以用数学归纳法得出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已知</a:t>
                </a:r>
                <a:r>
                  <a:rPr lang="en-US" altLang="zh-CN" sz="2000" dirty="0" smtClean="0"/>
                  <a:t>a^[p^(k-1)]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/>
                  <a:t>1(mod </a:t>
                </a:r>
                <a:r>
                  <a:rPr lang="en-US" altLang="zh-CN" sz="2000" dirty="0" err="1" smtClean="0"/>
                  <a:t>p^k</a:t>
                </a:r>
                <a:r>
                  <a:rPr lang="en-US" altLang="zh-CN" sz="2000" dirty="0" smtClean="0"/>
                  <a:t>),</a:t>
                </a:r>
                <a:r>
                  <a:rPr lang="zh-CN" altLang="en-US" sz="2000" dirty="0" smtClean="0"/>
                  <a:t>则</a:t>
                </a:r>
                <a:r>
                  <a:rPr lang="en-US" altLang="zh-CN" sz="2000" dirty="0"/>
                  <a:t>a^[p^(k-1</a:t>
                </a:r>
                <a:r>
                  <a:rPr lang="en-US" altLang="zh-CN" sz="2000" dirty="0" smtClean="0"/>
                  <a:t>)]=w*p^k+1</a:t>
                </a:r>
              </a:p>
              <a:p>
                <a:r>
                  <a:rPr lang="en-US" altLang="zh-CN" sz="2000" dirty="0" smtClean="0"/>
                  <a:t>a^[p^(k)]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(w*p^k+1)^p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1+w*p^(k+1)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1(mod p^(k+1))</a:t>
                </a:r>
              </a:p>
              <a:p>
                <a:endParaRPr lang="en-US" altLang="zh-CN" sz="2000" dirty="0"/>
              </a:p>
              <a:p>
                <a:r>
                  <a:rPr lang="zh-CN" altLang="en-US" sz="2000" dirty="0" smtClean="0"/>
                  <a:t>所以，</a:t>
                </a:r>
                <a:r>
                  <a:rPr lang="en-US" altLang="zh-CN" sz="2000" dirty="0" smtClean="0"/>
                  <a:t>(x1^m)^[p^(k-1)]=x1^[m*p^(k-1)]</a:t>
                </a:r>
                <a:r>
                  <a:rPr lang="zh-CN" altLang="en-US" sz="2000" dirty="0" smtClean="0"/>
                  <a:t>≡</a:t>
                </a:r>
                <a:r>
                  <a:rPr lang="en-US" altLang="zh-CN" sz="2000" dirty="0" smtClean="0"/>
                  <a:t>1(mod </a:t>
                </a:r>
                <a:r>
                  <a:rPr lang="en-US" altLang="zh-CN" sz="2000" dirty="0" err="1" smtClean="0"/>
                  <a:t>p^k</a:t>
                </a:r>
                <a:r>
                  <a:rPr lang="en-US" altLang="zh-CN" sz="2000" dirty="0" smtClean="0"/>
                  <a:t>)</a:t>
                </a:r>
              </a:p>
              <a:p>
                <a:r>
                  <a:rPr lang="zh-CN" altLang="en-US" sz="2000" dirty="0" smtClean="0"/>
                  <a:t>所以</a:t>
                </a:r>
                <a:r>
                  <a:rPr lang="en-US" altLang="zh-CN" sz="2000" dirty="0" err="1" smtClean="0"/>
                  <a:t>m’|m</a:t>
                </a:r>
                <a:r>
                  <a:rPr lang="en-US" altLang="zh-CN" sz="2000" dirty="0" smtClean="0"/>
                  <a:t>*p^(k-1)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t="-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5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786251" y="3112851"/>
            <a:ext cx="6681600" cy="1407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莫比乌斯反演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这里主要挑选了几个比较有趣的题目，若不了解莫比乌斯反演的，请参见宋老师的课件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7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51nod 1594 </a:t>
            </a:r>
            <a:r>
              <a:rPr lang="en-US" altLang="zh-CN" dirty="0" err="1">
                <a:hlinkClick r:id="rId2"/>
              </a:rPr>
              <a:t>Gcd</a:t>
            </a:r>
            <a:r>
              <a:rPr lang="en-US" altLang="zh-CN" dirty="0">
                <a:hlinkClick r:id="rId2"/>
              </a:rPr>
              <a:t> and Phi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2" y="1373867"/>
            <a:ext cx="9690460" cy="2621190"/>
          </a:xfrm>
        </p:spPr>
      </p:pic>
      <p:sp>
        <p:nvSpPr>
          <p:cNvPr id="8" name="文本框 7"/>
          <p:cNvSpPr txBox="1"/>
          <p:nvPr/>
        </p:nvSpPr>
        <p:spPr>
          <a:xfrm>
            <a:off x="849086" y="4137622"/>
            <a:ext cx="8741228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N&lt;=2*10^6</a:t>
            </a:r>
            <a:endParaRPr lang="zh-CN" altLang="en-US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2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569923"/>
            <a:ext cx="11309045" cy="5569620"/>
          </a:xfrm>
        </p:spPr>
      </p:pic>
    </p:spTree>
    <p:extLst>
      <p:ext uri="{BB962C8B-B14F-4D97-AF65-F5344CB8AC3E}">
        <p14:creationId xmlns:p14="http://schemas.microsoft.com/office/powerpoint/2010/main" val="21499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这个题，看上去有点恶心</a:t>
                </a:r>
                <a:r>
                  <a:rPr lang="en-US" altLang="zh-CN" dirty="0" smtClean="0"/>
                  <a:t>——</a:t>
                </a:r>
                <a:r>
                  <a:rPr lang="zh-CN" altLang="en-US" dirty="0" smtClean="0"/>
                  <a:t>其实很水。。。</a:t>
                </a:r>
                <a:endParaRPr lang="en-US" altLang="zh-CN" dirty="0" smtClean="0"/>
              </a:p>
              <a:p>
                <a:r>
                  <a:rPr lang="zh-CN" altLang="en-US" dirty="0"/>
                  <a:t>设</a:t>
                </a:r>
                <a:r>
                  <a:rPr lang="en-US" altLang="zh-CN" dirty="0"/>
                  <a:t>g(d),</a:t>
                </a:r>
                <a:r>
                  <a:rPr lang="zh-CN" altLang="en-US" dirty="0"/>
                  <a:t>表示满足</a:t>
                </a:r>
                <a:r>
                  <a:rPr lang="en-US" altLang="zh-CN" dirty="0"/>
                  <a:t>d|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φ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的个数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显然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可以</a:t>
                </a:r>
                <a:r>
                  <a:rPr lang="en-US" altLang="zh-CN" dirty="0"/>
                  <a:t>n log n</a:t>
                </a:r>
                <a:r>
                  <a:rPr lang="zh-CN" altLang="en-US" dirty="0"/>
                  <a:t>处理出来</a:t>
                </a:r>
                <a:r>
                  <a:rPr lang="en-US" altLang="zh-CN" dirty="0" smtClean="0"/>
                  <a:t>)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zh-CN" altLang="en-US" dirty="0"/>
                              <m:t>φ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φ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φ</m:t>
                                </m:r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r>
                              <m:rPr>
                                <m:nor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φ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zh-CN" altLang="en-US" dirty="0"/>
                              <m:t>μ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b="0" i="0" dirty="0" smtClean="0"/>
                              <m:t>∗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φ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𝑑𝑘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/>
                  <a:t>g(dk)^2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T=d*k)=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zh-CN" altLang="en-US" dirty="0"/>
                          <m:t>φ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zh-CN" altLang="en-US" dirty="0"/>
                              <m:t>μ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φ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zh-CN" altLang="en-US" dirty="0"/>
                          <m:t>μ</m:t>
                        </m:r>
                        <m:r>
                          <m:rPr>
                            <m:nor/>
                          </m:rPr>
                          <a:rPr lang="zh-CN" altLang="en-US" dirty="0"/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nor/>
                          </m:rPr>
                          <a:rPr lang="zh-CN" altLang="en-US" dirty="0"/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/>
                  <a:t>只和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有关，也可以</a:t>
                </a:r>
                <a:r>
                  <a:rPr lang="en-US" altLang="zh-CN" dirty="0"/>
                  <a:t>n log 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预处理出来。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所以总时间复杂度</a:t>
                </a:r>
                <a:r>
                  <a:rPr lang="en-US" altLang="zh-CN" dirty="0" smtClean="0"/>
                  <a:t>O(n </a:t>
                </a:r>
                <a:r>
                  <a:rPr lang="en-US" altLang="zh-CN" dirty="0"/>
                  <a:t>log </a:t>
                </a:r>
                <a:r>
                  <a:rPr lang="en-US" altLang="zh-CN" dirty="0" smtClean="0"/>
                  <a:t>n)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803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1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【BZOJ2671】Calc</a:t>
            </a:r>
            <a:r>
              <a:rPr lang="zh-CN" altLang="en-US" dirty="0">
                <a:hlinkClick r:id="rId2"/>
              </a:rPr>
              <a:t>和与积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55231" y="1572103"/>
            <a:ext cx="10281537" cy="4506479"/>
          </a:xfrm>
        </p:spPr>
        <p:txBody>
          <a:bodyPr/>
          <a:lstStyle/>
          <a:p>
            <a:r>
              <a:rPr lang="zh-CN" altLang="zh-CN" dirty="0"/>
              <a:t>给出N，统计满足下面条件的数对(a,b)的个数： </a:t>
            </a:r>
            <a:endParaRPr lang="en-US" altLang="zh-CN" dirty="0" smtClean="0"/>
          </a:p>
          <a:p>
            <a:r>
              <a:rPr lang="en-US" altLang="zh-CN" dirty="0" smtClean="0"/>
              <a:t>1.1&lt;=a&lt;b&lt;=n</a:t>
            </a:r>
          </a:p>
          <a:p>
            <a:r>
              <a:rPr lang="zh-CN" altLang="zh-CN" dirty="0" smtClean="0"/>
              <a:t>2</a:t>
            </a:r>
            <a:r>
              <a:rPr lang="zh-CN" altLang="zh-CN" dirty="0"/>
              <a:t>.a+b整除a*b </a:t>
            </a:r>
            <a:endParaRPr lang="en-US" altLang="zh-CN" dirty="0" smtClean="0"/>
          </a:p>
          <a:p>
            <a:r>
              <a:rPr lang="en-US" altLang="zh-CN" dirty="0"/>
              <a:t>N&lt;=2^31-1 </a:t>
            </a:r>
            <a:endParaRPr lang="en-US" altLang="zh-CN" dirty="0" smtClean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4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06489" y="47171"/>
                <a:ext cx="11789568" cy="681082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 smtClean="0"/>
                  <a:t>设</a:t>
                </a:r>
                <a:r>
                  <a:rPr lang="en-US" altLang="zh-CN" sz="2000" dirty="0" smtClean="0"/>
                  <a:t>d=</a:t>
                </a:r>
                <a:r>
                  <a:rPr lang="en-US" altLang="zh-CN" sz="2000" dirty="0" err="1" smtClean="0"/>
                  <a:t>gcd</a:t>
                </a:r>
                <a:r>
                  <a:rPr lang="en-US" altLang="zh-CN" sz="2000" dirty="0" smtClean="0"/>
                  <a:t>(</a:t>
                </a:r>
                <a:r>
                  <a:rPr lang="en-US" altLang="zh-CN" sz="2000" dirty="0" err="1" smtClean="0"/>
                  <a:t>a,b</a:t>
                </a:r>
                <a:r>
                  <a:rPr lang="en-US" altLang="zh-CN" sz="2000" dirty="0" smtClean="0"/>
                  <a:t>),a=a1*</a:t>
                </a:r>
                <a:r>
                  <a:rPr lang="en-US" altLang="zh-CN" sz="2000" dirty="0" err="1" smtClean="0"/>
                  <a:t>d,b</a:t>
                </a:r>
                <a:r>
                  <a:rPr lang="en-US" altLang="zh-CN" sz="2000" dirty="0" smtClean="0"/>
                  <a:t>=b1*d</a:t>
                </a:r>
              </a:p>
              <a:p>
                <a:r>
                  <a:rPr lang="en-US" altLang="zh-CN" sz="2000" dirty="0" err="1" smtClean="0"/>
                  <a:t>a+b</a:t>
                </a:r>
                <a:r>
                  <a:rPr lang="en-US" altLang="zh-CN" sz="2000" dirty="0" smtClean="0"/>
                  <a:t>=d(a1+b1),a*b=d^2*a1*b1</a:t>
                </a:r>
              </a:p>
              <a:p>
                <a:r>
                  <a:rPr lang="zh-CN" altLang="en-US" sz="2000" dirty="0" smtClean="0"/>
                  <a:t>所以</a:t>
                </a:r>
                <a:r>
                  <a:rPr lang="en-US" altLang="zh-CN" sz="2000" dirty="0" smtClean="0"/>
                  <a:t>(a1+b1)|(d*a1*b1)</a:t>
                </a:r>
              </a:p>
              <a:p>
                <a:r>
                  <a:rPr lang="zh-CN" altLang="en-US" sz="2000" dirty="0" smtClean="0"/>
                  <a:t>又</a:t>
                </a:r>
                <a:r>
                  <a:rPr lang="en-US" altLang="zh-CN" sz="2000" dirty="0" smtClean="0"/>
                  <a:t>(a1,b1)=1,(a1+b1,b1)=(a1+b1,a1)=1</a:t>
                </a:r>
              </a:p>
              <a:p>
                <a:r>
                  <a:rPr lang="zh-CN" altLang="en-US" sz="2000" dirty="0" smtClean="0"/>
                  <a:t>所以</a:t>
                </a:r>
                <a:r>
                  <a:rPr lang="en-US" altLang="zh-CN" sz="2000" dirty="0" smtClean="0"/>
                  <a:t>(a1+b1,a1*b1)=1</a:t>
                </a:r>
              </a:p>
              <a:p>
                <a:r>
                  <a:rPr lang="zh-CN" altLang="en-US" sz="2000" dirty="0" smtClean="0"/>
                  <a:t>所以</a:t>
                </a:r>
                <a:r>
                  <a:rPr lang="en-US" altLang="zh-CN" sz="2000" dirty="0" smtClean="0"/>
                  <a:t>(a1+b1)|d</a:t>
                </a:r>
              </a:p>
              <a:p>
                <a:r>
                  <a:rPr lang="en-US" altLang="zh-CN" sz="2000" dirty="0" err="1" smtClean="0"/>
                  <a:t>ans</a:t>
                </a:r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nary>
                        <m:d>
                          <m:dPr>
                            <m:begChr m:val="⌊"/>
                            <m:endChr m:val="⌋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⌊"/>
                                        <m:endChr m:val="⌋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μ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000" b="0" i="0" dirty="0" smtClean="0"/>
                          <m:t>d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)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⌊"/>
                                                <m:endChr m:val="⌋"/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^2/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 sz="2000" dirty="0"/>
                          <m:t>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μ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000" dirty="0"/>
                          <m:t>d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)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sz="2000" dirty="0"/>
                                  <m:t>√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⌊"/>
                                                <m:endChr m:val="⌋"/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/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^2/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/>
                  <a:t>套</a:t>
                </a:r>
                <a:r>
                  <a:rPr lang="zh-CN" altLang="en-US" sz="2000" dirty="0" smtClean="0"/>
                  <a:t>上分块，复杂度近似为</a:t>
                </a:r>
                <a:r>
                  <a:rPr lang="en-US" altLang="zh-CN" sz="2000" dirty="0" smtClean="0"/>
                  <a:t>O(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 sz="2000" dirty="0"/>
                          <m:t>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CN" altLang="en-US" sz="2000" dirty="0"/>
                              <m:t>√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000" dirty="0" smtClean="0"/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 log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06489" y="47171"/>
                <a:ext cx="11789568" cy="6810829"/>
              </a:xfrm>
              <a:blipFill rotWithShape="0">
                <a:blip r:embed="rId2"/>
                <a:stretch>
                  <a:fillRect t="-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 </a:t>
            </a:r>
            <a:r>
              <a:rPr lang="zh-CN" altLang="en-US" baseline="-25000" dirty="0"/>
              <a:t/>
            </a:r>
            <a:br>
              <a:rPr lang="zh-CN" altLang="en-US" baseline="-25000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JZOJ</a:t>
            </a:r>
            <a:r>
              <a:rPr lang="zh-CN" altLang="en-US" dirty="0" smtClean="0"/>
              <a:t>太阳神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太阳神拉很喜欢最小公倍数，有一天他想到了一个关于最小公倍数的题目。</a:t>
            </a:r>
            <a:br>
              <a:rPr lang="zh-CN" altLang="en-US" dirty="0"/>
            </a:br>
            <a:r>
              <a:rPr lang="zh-CN" altLang="en-US" dirty="0"/>
              <a:t>求满足如下条件的数对</a:t>
            </a:r>
            <a:r>
              <a:rPr lang="en-US" altLang="zh-CN" dirty="0"/>
              <a:t>(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对数</a:t>
            </a:r>
            <a:r>
              <a:rPr lang="en-US" altLang="zh-CN" dirty="0"/>
              <a:t>:</a:t>
            </a:r>
            <a:r>
              <a:rPr lang="en-US" altLang="zh-CN" dirty="0" err="1"/>
              <a:t>a,b</a:t>
            </a:r>
            <a:r>
              <a:rPr lang="zh-CN" altLang="en-US" dirty="0"/>
              <a:t>均为正整数且</a:t>
            </a:r>
            <a:r>
              <a:rPr lang="en-US" altLang="zh-CN" dirty="0" err="1"/>
              <a:t>a,b</a:t>
            </a:r>
            <a:r>
              <a:rPr lang="en-US" altLang="zh-CN" dirty="0"/>
              <a:t>&lt;=n</a:t>
            </a:r>
            <a:r>
              <a:rPr lang="zh-CN" altLang="en-US" dirty="0"/>
              <a:t>而</a:t>
            </a:r>
            <a:r>
              <a:rPr lang="en-US" altLang="zh-CN" dirty="0"/>
              <a:t>lcm(</a:t>
            </a:r>
            <a:r>
              <a:rPr lang="en-US" altLang="zh-CN" dirty="0" err="1"/>
              <a:t>a,b</a:t>
            </a:r>
            <a:r>
              <a:rPr lang="en-US" altLang="zh-CN" dirty="0"/>
              <a:t>)&gt;n</a:t>
            </a:r>
            <a:r>
              <a:rPr lang="zh-CN" altLang="en-US" dirty="0"/>
              <a:t>。其中的</a:t>
            </a:r>
            <a:r>
              <a:rPr lang="en-US" altLang="zh-CN" dirty="0"/>
              <a:t>lcm</a:t>
            </a:r>
            <a:r>
              <a:rPr lang="zh-CN" altLang="en-US" dirty="0"/>
              <a:t>当然表示最小公倍数。答案对</a:t>
            </a:r>
            <a:r>
              <a:rPr lang="en-US" altLang="zh-CN" dirty="0"/>
              <a:t>1,000,000,007</a:t>
            </a:r>
            <a:r>
              <a:rPr lang="zh-CN" altLang="en-US" dirty="0"/>
              <a:t>取模</a:t>
            </a:r>
          </a:p>
        </p:txBody>
      </p:sp>
    </p:spTree>
    <p:extLst>
      <p:ext uri="{BB962C8B-B14F-4D97-AF65-F5344CB8AC3E}">
        <p14:creationId xmlns:p14="http://schemas.microsoft.com/office/powerpoint/2010/main" val="2035705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87150" y="362856"/>
                <a:ext cx="11354479" cy="617945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 smtClean="0"/>
                  <a:t>先装换为求</a:t>
                </a:r>
                <a:r>
                  <a:rPr lang="en-US" altLang="zh-CN" sz="2000" dirty="0" smtClean="0"/>
                  <a:t>lcm&lt;=n</a:t>
                </a:r>
              </a:p>
              <a:p>
                <a:r>
                  <a:rPr lang="zh-CN" altLang="en-US" sz="2000" dirty="0" smtClean="0"/>
                  <a:t>设</a:t>
                </a:r>
                <a:r>
                  <a:rPr lang="en-US" altLang="zh-CN" sz="2000" dirty="0" smtClean="0"/>
                  <a:t>f(</a:t>
                </a:r>
                <a:r>
                  <a:rPr lang="en-US" altLang="zh-CN" sz="2000" dirty="0" err="1" smtClean="0"/>
                  <a:t>i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表示</a:t>
                </a:r>
                <a:r>
                  <a:rPr lang="en-US" altLang="zh-CN" sz="2000" dirty="0" smtClean="0"/>
                  <a:t>lcm=</a:t>
                </a:r>
                <a:r>
                  <a:rPr lang="en-US" altLang="zh-CN" sz="2000" dirty="0" err="1" smtClean="0"/>
                  <a:t>i</a:t>
                </a:r>
                <a:r>
                  <a:rPr lang="zh-CN" altLang="en-US" sz="2000" dirty="0" smtClean="0"/>
                  <a:t>的二元组数量</a:t>
                </a:r>
                <a:endParaRPr lang="en-US" altLang="zh-CN" sz="2000" dirty="0" smtClean="0"/>
              </a:p>
              <a:p>
                <a:r>
                  <a:rPr lang="en-US" altLang="zh-CN" sz="2000" dirty="0" err="1"/>
                  <a:t>a</a:t>
                </a:r>
                <a:r>
                  <a:rPr lang="en-US" altLang="zh-CN" sz="2000" dirty="0" err="1" smtClean="0"/>
                  <a:t>ns</a:t>
                </a:r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000" dirty="0"/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lcm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)&lt;=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000" dirty="0"/>
                              <m:t>]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smtClean="0">
                                            <a:latin typeface="Cambria Math" panose="02040503050406030204" pitchFamily="18" charset="0"/>
                                          </a:rPr>
                                          <m:t>gcd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altLang="zh-CN" sz="2000" dirty="0" smtClean="0"/>
                  <a:t>[</a:t>
                </a:r>
                <a:r>
                  <a:rPr lang="en-US" altLang="zh-CN" sz="2000" dirty="0" err="1" smtClean="0"/>
                  <a:t>i</a:t>
                </a:r>
                <a:r>
                  <a:rPr lang="en-US" altLang="zh-CN" sz="2000" dirty="0" smtClean="0"/>
                  <a:t>*j*d&lt;=n]</a:t>
                </a:r>
              </a:p>
              <a:p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zh-CN" altLang="en-US" sz="2000" dirty="0"/>
                              <m:t>μ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nary>
                              <m:naryPr>
                                <m:chr m:val="∑"/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𝑑𝑘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𝑑𝑘</m:t>
                                    </m:r>
                                  </m:sup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[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i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&lt;=</m:t>
                                    </m:r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^2</m:t>
                                        </m:r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] 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000" b="0" dirty="0" smtClean="0"/>
              </a:p>
              <a:p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zh-CN" altLang="en-US" sz="2000" dirty="0"/>
                          <m:t>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μ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^2</m:t>
                                </m:r>
                              </m:den>
                            </m:f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^2</m:t>
                                    </m:r>
                                  </m:den>
                                </m:f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^2</m:t>
                                        </m:r>
                                      </m:den>
                                    </m:f>
                                  </m:sup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[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i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j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&lt;=</m:t>
                                    </m:r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^2</m:t>
                                        </m:r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sz="2000" dirty="0"/>
                                      <m:t>] 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后面就是</a:t>
                </a:r>
                <a:r>
                  <a:rPr lang="zh-CN" altLang="zh-CN" sz="2000" dirty="0" smtClean="0"/>
                  <a:t>统计</a:t>
                </a:r>
                <a:r>
                  <a:rPr lang="zh-CN" altLang="zh-CN" sz="2000" i="1" dirty="0" smtClean="0">
                    <a:ea typeface="MathJax_Math"/>
                  </a:rPr>
                  <a:t>xyz</a:t>
                </a:r>
                <a:r>
                  <a:rPr lang="zh-CN" altLang="zh-CN" sz="2000" dirty="0">
                    <a:ea typeface="MathJax_Main"/>
                  </a:rPr>
                  <a:t>≤</a:t>
                </a:r>
                <a:r>
                  <a:rPr lang="zh-CN" altLang="zh-CN" sz="2000" i="1" dirty="0">
                    <a:ea typeface="MathJax_Math"/>
                  </a:rPr>
                  <a:t>N</a:t>
                </a:r>
                <a:r>
                  <a:rPr lang="zh-CN" altLang="zh-CN" sz="2000" dirty="0"/>
                  <a:t> </a:t>
                </a:r>
                <a:r>
                  <a:rPr lang="zh-CN" altLang="en-US" sz="2000" dirty="0" smtClean="0"/>
                  <a:t>的</a:t>
                </a:r>
                <a:r>
                  <a:rPr lang="en-US" altLang="zh-CN" sz="2000" dirty="0" smtClean="0"/>
                  <a:t>(</a:t>
                </a:r>
                <a:r>
                  <a:rPr lang="en-US" altLang="zh-CN" sz="2000" dirty="0" err="1" smtClean="0"/>
                  <a:t>x,y,z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/>
                  <a:t>的数量，分别考虑三个数不相等，两个数相等，三个数相等的情况，然后配上</a:t>
                </a:r>
                <a:r>
                  <a:rPr lang="zh-CN" altLang="en-US" sz="2000" dirty="0" smtClean="0"/>
                  <a:t>系数。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即可</a:t>
                </a:r>
                <a:r>
                  <a:rPr lang="zh-CN" altLang="zh-CN" sz="2000" dirty="0"/>
                  <a:t>这样枚举只需要枚举不</a:t>
                </a:r>
                <a:r>
                  <a:rPr lang="zh-CN" altLang="zh-CN" sz="2000" dirty="0" smtClean="0"/>
                  <a:t>超过</a:t>
                </a:r>
                <a:r>
                  <a:rPr lang="en-US" altLang="zh-CN" sz="2000" dirty="0"/>
                  <a:t>N</a:t>
                </a:r>
                <a:r>
                  <a:rPr lang="en-US" altLang="zh-CN" sz="2000" dirty="0" smtClean="0"/>
                  <a:t>^(1/3)</a:t>
                </a:r>
                <a:r>
                  <a:rPr lang="zh-CN" altLang="zh-CN" sz="2000" dirty="0" smtClean="0"/>
                  <a:t>的</a:t>
                </a:r>
                <a:r>
                  <a:rPr lang="zh-CN" altLang="zh-CN" sz="2000" dirty="0"/>
                  <a:t> </a:t>
                </a:r>
                <a:r>
                  <a:rPr lang="zh-CN" altLang="zh-CN" sz="2000" i="1" dirty="0">
                    <a:ea typeface="MathJax_Math"/>
                  </a:rPr>
                  <a:t>x</a:t>
                </a:r>
                <a:r>
                  <a:rPr lang="zh-CN" altLang="zh-CN" sz="2000" dirty="0"/>
                  <a:t> ，再枚举不超过 </a:t>
                </a:r>
                <a:r>
                  <a:rPr lang="zh-CN" altLang="zh-CN" sz="2000" dirty="0" smtClean="0">
                    <a:ea typeface="MathJax_Size2"/>
                  </a:rPr>
                  <a:t>√</a:t>
                </a:r>
                <a:r>
                  <a:rPr lang="en-US" altLang="zh-CN" sz="2000" dirty="0" smtClean="0"/>
                  <a:t>(N/x)</a:t>
                </a:r>
                <a:r>
                  <a:rPr lang="zh-CN" altLang="zh-CN" sz="2000" dirty="0" smtClean="0"/>
                  <a:t>的</a:t>
                </a:r>
                <a:r>
                  <a:rPr lang="zh-CN" altLang="zh-CN" sz="2000" dirty="0"/>
                  <a:t> </a:t>
                </a:r>
                <a:r>
                  <a:rPr lang="zh-CN" altLang="zh-CN" sz="2000" i="1" dirty="0">
                    <a:ea typeface="MathJax_Math"/>
                  </a:rPr>
                  <a:t>y</a:t>
                </a:r>
                <a:r>
                  <a:rPr lang="zh-CN" altLang="zh-CN" sz="2000" dirty="0"/>
                  <a:t> ，统计有多少个 </a:t>
                </a:r>
                <a:r>
                  <a:rPr lang="zh-CN" altLang="zh-CN" sz="2000" i="1" dirty="0">
                    <a:ea typeface="MathJax_Math"/>
                  </a:rPr>
                  <a:t>z</a:t>
                </a:r>
                <a:r>
                  <a:rPr lang="zh-CN" altLang="zh-CN" sz="2000" dirty="0"/>
                  <a:t> 。 </a:t>
                </a:r>
              </a:p>
              <a:p>
                <a:endParaRPr lang="zh-CN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87150" y="362856"/>
                <a:ext cx="11354479" cy="6179458"/>
              </a:xfrm>
              <a:blipFill rotWithShape="0">
                <a:blip r:embed="rId2"/>
                <a:stretch>
                  <a:fillRect t="-790" r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6232" y="503238"/>
                <a:ext cx="11746025" cy="5233534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r>
                  <a:rPr lang="zh-CN" altLang="en-US" dirty="0" smtClean="0"/>
                  <a:t>然而，如何证明这个算法的复杂度。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g(n)</a:t>
                </a:r>
                <a:r>
                  <a:rPr lang="zh-CN" altLang="en-US" dirty="0" smtClean="0"/>
                  <a:t>表示计算</a:t>
                </a:r>
                <a:r>
                  <a:rPr lang="zh-CN" altLang="zh-CN" i="1" dirty="0">
                    <a:ea typeface="MathJax_Math"/>
                  </a:rPr>
                  <a:t>xyz</a:t>
                </a:r>
                <a:r>
                  <a:rPr lang="zh-CN" altLang="zh-CN" dirty="0" smtClean="0">
                    <a:ea typeface="MathJax_Main"/>
                  </a:rPr>
                  <a:t>≤</a:t>
                </a:r>
                <a:r>
                  <a:rPr lang="en-US" altLang="zh-CN" i="1" dirty="0" smtClean="0">
                    <a:ea typeface="MathJax_Main"/>
                  </a:rPr>
                  <a:t>n</a:t>
                </a:r>
                <a:r>
                  <a:rPr lang="zh-CN" altLang="zh-CN" dirty="0" smtClean="0"/>
                  <a:t> 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x,y,z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数量的复杂度，设</a:t>
                </a:r>
                <a:r>
                  <a:rPr lang="en-US" altLang="zh-CN" dirty="0" smtClean="0"/>
                  <a:t>T(n)</a:t>
                </a:r>
                <a:r>
                  <a:rPr lang="zh-CN" altLang="en-US" dirty="0" smtClean="0"/>
                  <a:t>表示整体复杂度</a:t>
                </a:r>
                <a:endParaRPr lang="en-US" altLang="zh-CN" dirty="0" smtClean="0"/>
              </a:p>
              <a:p>
                <a:r>
                  <a:rPr lang="en-US" altLang="zh-CN" dirty="0" smtClean="0"/>
                  <a:t>g(n)=O(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^(1/3)</m:t>
                        </m:r>
                      </m:sup>
                      <m:e>
                        <m:r>
                          <m:rPr>
                            <m:nor/>
                          </m:rPr>
                          <a:rPr lang="zh-CN" altLang="zh-CN" dirty="0">
                            <a:ea typeface="MathJax_Size2"/>
                          </a:rPr>
                          <m:t>√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MathJax_Size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altLang="zh-CN" dirty="0" smtClean="0"/>
                  <a:t>)=O(n^(2/3))(</a:t>
                </a:r>
                <a:r>
                  <a:rPr lang="zh-CN" altLang="en-US" dirty="0" smtClean="0"/>
                  <a:t>通过积分可得其近似值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 smtClean="0"/>
                  <a:t>T(n)=O(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^(1/2)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MathJax_Size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  <m:t>𝑖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MathJax_Size2"/>
                                  </a:rPr>
                                  <m:t>^2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altLang="zh-CN" dirty="0" smtClean="0"/>
                  <a:t>)=O(n^(2/3))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6232" y="503238"/>
                <a:ext cx="11746025" cy="5233534"/>
              </a:xfrm>
              <a:blipFill rotWithShape="0">
                <a:blip r:embed="rId2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7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杜教筛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举常见的莫比乌斯函数为例。 </a:t>
            </a:r>
          </a:p>
          <a:p>
            <a:r>
              <a:rPr lang="zh-CN" altLang="en-US" sz="3200" dirty="0"/>
              <a:t>求∑</a:t>
            </a:r>
            <a:r>
              <a:rPr lang="zh-CN" altLang="en-US" sz="1600" dirty="0"/>
              <a:t>i=1</a:t>
            </a:r>
            <a:r>
              <a:rPr lang="en-US" altLang="zh-CN" sz="1600" dirty="0"/>
              <a:t>~n</a:t>
            </a:r>
            <a:r>
              <a:rPr lang="zh-CN" altLang="en-US" sz="3200" dirty="0"/>
              <a:t>μ(i)(1&lt;=n&lt;=10^10) </a:t>
            </a:r>
          </a:p>
          <a:p>
            <a:r>
              <a:rPr lang="zh-CN" altLang="en-US" sz="3200" dirty="0"/>
              <a:t>线性复杂度显然无法接受。 </a:t>
            </a:r>
          </a:p>
          <a:p>
            <a:r>
              <a:rPr lang="zh-CN" altLang="en-US" sz="3200" dirty="0"/>
              <a:t>考虑利用该函数的性质：∑</a:t>
            </a:r>
            <a:r>
              <a:rPr lang="zh-CN" altLang="en-US" sz="1600" dirty="0"/>
              <a:t>d|n</a:t>
            </a:r>
            <a:r>
              <a:rPr lang="zh-CN" altLang="en-US" sz="3200" dirty="0"/>
              <a:t>μ(d)=[n=1] </a:t>
            </a:r>
          </a:p>
          <a:p>
            <a:endParaRPr lang="zh-CN" altLang="en-US" sz="32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0487" y="670131"/>
            <a:ext cx="10281537" cy="4506479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设s(n)=∑</a:t>
            </a:r>
            <a:r>
              <a:rPr lang="zh-CN" altLang="en-US" sz="1600" dirty="0"/>
              <a:t>i</a:t>
            </a:r>
            <a:r>
              <a:rPr lang="en-US" altLang="zh-CN" sz="1600" dirty="0"/>
              <a:t>=1~n</a:t>
            </a:r>
            <a:r>
              <a:rPr lang="zh-CN" altLang="en-US" sz="2800" dirty="0"/>
              <a:t>μ(i) </a:t>
            </a:r>
          </a:p>
          <a:p>
            <a:r>
              <a:rPr lang="zh-CN" altLang="en-US" sz="2800" dirty="0"/>
              <a:t>s(n)=∑</a:t>
            </a:r>
            <a:r>
              <a:rPr lang="zh-CN" altLang="en-US" sz="1600" dirty="0"/>
              <a:t>i=1</a:t>
            </a:r>
            <a:r>
              <a:rPr lang="en-US" altLang="zh-CN" sz="1600" dirty="0"/>
              <a:t>~n</a:t>
            </a:r>
            <a:r>
              <a:rPr lang="zh-CN" altLang="en-US" sz="2800" dirty="0"/>
              <a:t>∑</a:t>
            </a:r>
            <a:r>
              <a:rPr lang="zh-CN" altLang="en-US" sz="1600" dirty="0"/>
              <a:t>d|i</a:t>
            </a:r>
            <a:r>
              <a:rPr lang="zh-CN" altLang="en-US" sz="2800" dirty="0"/>
              <a:t>μ(d) − ∑</a:t>
            </a:r>
            <a:r>
              <a:rPr lang="zh-CN" altLang="en-US" sz="1600" dirty="0"/>
              <a:t>i=1</a:t>
            </a:r>
            <a:r>
              <a:rPr lang="en-US" altLang="zh-CN" sz="1600" dirty="0"/>
              <a:t>~n</a:t>
            </a:r>
            <a:r>
              <a:rPr lang="zh-CN" altLang="en-US" sz="2800" dirty="0"/>
              <a:t>∑</a:t>
            </a:r>
            <a:r>
              <a:rPr lang="zh-CN" altLang="en-US" sz="1600" dirty="0"/>
              <a:t>d|i(d&lt;i)</a:t>
            </a:r>
            <a:r>
              <a:rPr lang="zh-CN" altLang="en-US" sz="2800" dirty="0"/>
              <a:t>μ(d) </a:t>
            </a:r>
          </a:p>
          <a:p>
            <a:r>
              <a:rPr lang="zh-CN" altLang="en-US" sz="2800" dirty="0"/>
              <a:t>=1-∑</a:t>
            </a:r>
            <a:r>
              <a:rPr lang="zh-CN" altLang="en-US" sz="1600" dirty="0"/>
              <a:t>i=1</a:t>
            </a:r>
            <a:r>
              <a:rPr lang="en-US" altLang="zh-CN" sz="1600" dirty="0"/>
              <a:t>~n</a:t>
            </a:r>
            <a:r>
              <a:rPr lang="zh-CN" altLang="en-US" sz="2800" dirty="0"/>
              <a:t>∑</a:t>
            </a:r>
            <a:r>
              <a:rPr lang="zh-CN" altLang="en-US" sz="1600" dirty="0"/>
              <a:t>d|i(d&lt;i)</a:t>
            </a:r>
            <a:r>
              <a:rPr lang="zh-CN" altLang="en-US" sz="2800" dirty="0"/>
              <a:t>μ(d) </a:t>
            </a:r>
          </a:p>
          <a:p>
            <a:r>
              <a:rPr lang="zh-CN" altLang="en-US" sz="2800" dirty="0"/>
              <a:t>考虑因为d|i且d&lt;i所以有i/d&gt;=2 </a:t>
            </a:r>
          </a:p>
          <a:p>
            <a:r>
              <a:rPr lang="zh-CN" altLang="en-US" sz="2800" dirty="0"/>
              <a:t>于是有 </a:t>
            </a:r>
          </a:p>
          <a:p>
            <a:r>
              <a:rPr lang="zh-CN" altLang="en-US" sz="2800" dirty="0"/>
              <a:t>s(n)=1-∑</a:t>
            </a:r>
            <a:r>
              <a:rPr lang="zh-CN" altLang="en-US" sz="1600" dirty="0"/>
              <a:t>i=2</a:t>
            </a:r>
            <a:r>
              <a:rPr lang="en-US" altLang="zh-CN" sz="1600" dirty="0"/>
              <a:t>~n</a:t>
            </a:r>
            <a:r>
              <a:rPr lang="zh-CN" altLang="en-US" sz="2800" dirty="0"/>
              <a:t>∑</a:t>
            </a:r>
            <a:r>
              <a:rPr lang="zh-CN" altLang="en-US" sz="1600" dirty="0"/>
              <a:t>d=1</a:t>
            </a:r>
            <a:r>
              <a:rPr lang="en-US" altLang="zh-CN" sz="1600" dirty="0"/>
              <a:t>~</a:t>
            </a:r>
            <a:r>
              <a:rPr lang="zh-CN" altLang="en-US" sz="1600" dirty="0">
                <a:sym typeface="+mn-ea"/>
              </a:rPr>
              <a:t>⌊n</a:t>
            </a:r>
            <a:r>
              <a:rPr lang="en-US" altLang="zh-CN" sz="1600" dirty="0">
                <a:sym typeface="+mn-ea"/>
              </a:rPr>
              <a:t>/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zh-CN" altLang="en-US" sz="1600" dirty="0">
                <a:sym typeface="+mn-ea"/>
              </a:rPr>
              <a:t>⌋</a:t>
            </a:r>
            <a:r>
              <a:rPr lang="zh-CN" altLang="en-US" sz="2800" dirty="0"/>
              <a:t>μ(d)</a:t>
            </a:r>
          </a:p>
          <a:p>
            <a:r>
              <a:rPr lang="zh-CN" altLang="en-US" sz="2800" dirty="0"/>
              <a:t>=1-∑</a:t>
            </a:r>
            <a:r>
              <a:rPr lang="zh-CN" altLang="en-US" sz="1600" dirty="0"/>
              <a:t>i=2</a:t>
            </a:r>
            <a:r>
              <a:rPr lang="en-US" altLang="zh-CN" sz="1600" dirty="0"/>
              <a:t>~n</a:t>
            </a:r>
            <a:r>
              <a:rPr lang="zh-CN" altLang="en-US" sz="2800" dirty="0"/>
              <a:t>s(</a:t>
            </a:r>
            <a:r>
              <a:rPr lang="zh-CN" altLang="en-US" sz="2000" dirty="0"/>
              <a:t>⌊n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i</a:t>
            </a:r>
            <a:r>
              <a:rPr lang="zh-CN" altLang="en-US" sz="2000" dirty="0"/>
              <a:t>⌋</a:t>
            </a:r>
            <a:r>
              <a:rPr lang="zh-CN" altLang="en-US" sz="2800" dirty="0"/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那么只要计算出O(√</a:t>
            </a:r>
            <a:r>
              <a:rPr lang="en-US" altLang="zh-CN" dirty="0" smtClean="0">
                <a:latin typeface="+mn-lt"/>
                <a:ea typeface="+mn-ea"/>
              </a:rPr>
              <a:t>n</a:t>
            </a:r>
            <a:r>
              <a:rPr lang="zh-CN" altLang="en-US" dirty="0" smtClean="0">
                <a:latin typeface="+mn-lt"/>
                <a:ea typeface="+mn-ea"/>
              </a:rPr>
              <a:t>)个</a:t>
            </a:r>
            <a:r>
              <a:rPr lang="en-US" altLang="zh-CN" dirty="0" smtClean="0">
                <a:latin typeface="+mn-lt"/>
                <a:ea typeface="+mn-ea"/>
              </a:rPr>
              <a:t>s</a:t>
            </a:r>
            <a:r>
              <a:rPr lang="zh-CN" altLang="en-US" dirty="0" smtClean="0">
                <a:latin typeface="+mn-lt"/>
                <a:ea typeface="+mn-ea"/>
              </a:rPr>
              <a:t>(⌊n</a:t>
            </a:r>
            <a:r>
              <a:rPr lang="en-US" altLang="zh-CN" dirty="0" smtClean="0">
                <a:latin typeface="+mn-lt"/>
                <a:ea typeface="+mn-ea"/>
              </a:rPr>
              <a:t>/</a:t>
            </a:r>
            <a:r>
              <a:rPr lang="zh-CN" altLang="en-US" dirty="0" smtClean="0">
                <a:latin typeface="+mn-lt"/>
                <a:ea typeface="+mn-ea"/>
              </a:rPr>
              <a:t>i⌋)的值，就可以计算出</a:t>
            </a:r>
            <a:r>
              <a:rPr lang="en-US" altLang="zh-CN" dirty="0" smtClean="0">
                <a:latin typeface="+mn-lt"/>
                <a:ea typeface="+mn-ea"/>
              </a:rPr>
              <a:t>s</a:t>
            </a:r>
            <a:r>
              <a:rPr lang="zh-CN" altLang="en-US" dirty="0" smtClean="0">
                <a:latin typeface="+mn-lt"/>
                <a:ea typeface="+mn-ea"/>
              </a:rPr>
              <a:t>(n)，这样的复杂度又如何呢？</a:t>
            </a:r>
          </a:p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假设计算出</a:t>
            </a:r>
            <a:r>
              <a:rPr lang="en-US" altLang="zh-CN" dirty="0" smtClean="0">
                <a:latin typeface="+mn-lt"/>
                <a:ea typeface="+mn-ea"/>
              </a:rPr>
              <a:t>s</a:t>
            </a:r>
            <a:r>
              <a:rPr lang="zh-CN" altLang="en-US" dirty="0" smtClean="0">
                <a:latin typeface="+mn-lt"/>
                <a:ea typeface="+mn-ea"/>
              </a:rPr>
              <a:t>(n)的复杂度为T(n)</a:t>
            </a:r>
          </a:p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则有T(n)=O(√</a:t>
            </a:r>
            <a:r>
              <a:rPr lang="en-US" altLang="zh-CN" dirty="0" smtClean="0">
                <a:latin typeface="+mn-lt"/>
                <a:ea typeface="+mn-ea"/>
              </a:rPr>
              <a:t>n</a:t>
            </a:r>
            <a:r>
              <a:rPr lang="zh-CN" altLang="en-US" dirty="0" smtClean="0">
                <a:latin typeface="+mn-lt"/>
                <a:ea typeface="+mn-ea"/>
              </a:rPr>
              <a:t>)+∑</a:t>
            </a:r>
            <a:r>
              <a:rPr lang="zh-CN" altLang="en-US" sz="1600" dirty="0" smtClean="0">
                <a:latin typeface="+mn-lt"/>
                <a:ea typeface="+mn-ea"/>
              </a:rPr>
              <a:t>i=1</a:t>
            </a:r>
            <a:r>
              <a:rPr lang="en-US" altLang="zh-CN" sz="1600" dirty="0" smtClean="0">
                <a:latin typeface="+mn-lt"/>
                <a:ea typeface="+mn-ea"/>
              </a:rPr>
              <a:t>~</a:t>
            </a:r>
            <a:r>
              <a:rPr lang="zh-CN" altLang="en-US" sz="1600" dirty="0" smtClean="0">
                <a:latin typeface="+mn-lt"/>
                <a:ea typeface="+mn-ea"/>
                <a:sym typeface="+mn-ea"/>
              </a:rPr>
              <a:t>√</a:t>
            </a:r>
            <a:r>
              <a:rPr lang="en-US" altLang="zh-CN" sz="1600" dirty="0" smtClean="0">
                <a:latin typeface="+mn-lt"/>
                <a:ea typeface="+mn-ea"/>
              </a:rPr>
              <a:t>n</a:t>
            </a:r>
            <a:r>
              <a:rPr lang="zh-CN" altLang="en-US" dirty="0" smtClean="0">
                <a:latin typeface="+mn-lt"/>
                <a:ea typeface="+mn-ea"/>
              </a:rPr>
              <a:t>T(i)+T(n</a:t>
            </a:r>
            <a:r>
              <a:rPr lang="en-US" altLang="zh-CN" dirty="0" smtClean="0">
                <a:latin typeface="+mn-lt"/>
                <a:ea typeface="+mn-ea"/>
              </a:rPr>
              <a:t>/</a:t>
            </a:r>
            <a:r>
              <a:rPr lang="zh-CN" altLang="en-US" dirty="0" smtClean="0">
                <a:latin typeface="+mn-lt"/>
                <a:ea typeface="+mn-ea"/>
              </a:rPr>
              <a:t>i)</a:t>
            </a:r>
          </a:p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只展开一层就可以了，因为更深层的复杂度很小，可以忽略</a:t>
            </a:r>
          </a:p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所以有T(n)=∑</a:t>
            </a:r>
            <a:r>
              <a:rPr lang="zh-CN" altLang="en-US" sz="1600" dirty="0" smtClean="0">
                <a:latin typeface="+mn-lt"/>
                <a:ea typeface="+mn-ea"/>
              </a:rPr>
              <a:t>i=1</a:t>
            </a:r>
            <a:r>
              <a:rPr lang="en-US" altLang="zh-CN" sz="1600" dirty="0" smtClean="0">
                <a:latin typeface="+mn-lt"/>
                <a:ea typeface="+mn-ea"/>
              </a:rPr>
              <a:t>~</a:t>
            </a:r>
            <a:r>
              <a:rPr lang="zh-CN" altLang="en-US" sz="1600" dirty="0" smtClean="0">
                <a:latin typeface="+mn-lt"/>
                <a:ea typeface="+mn-ea"/>
                <a:sym typeface="+mn-ea"/>
              </a:rPr>
              <a:t>√</a:t>
            </a:r>
            <a:r>
              <a:rPr lang="en-US" altLang="zh-CN" sz="1600" dirty="0" smtClean="0">
                <a:latin typeface="+mn-lt"/>
                <a:ea typeface="+mn-ea"/>
              </a:rPr>
              <a:t>n</a:t>
            </a:r>
            <a:r>
              <a:rPr lang="zh-CN" altLang="en-US" dirty="0" smtClean="0">
                <a:latin typeface="+mn-lt"/>
                <a:ea typeface="+mn-ea"/>
              </a:rPr>
              <a:t>O(√</a:t>
            </a:r>
            <a:r>
              <a:rPr lang="en-US" altLang="zh-CN" dirty="0" smtClean="0">
                <a:latin typeface="+mn-lt"/>
                <a:ea typeface="+mn-ea"/>
              </a:rPr>
              <a:t>i</a:t>
            </a:r>
            <a:r>
              <a:rPr lang="zh-CN" altLang="en-US" dirty="0" smtClean="0">
                <a:latin typeface="+mn-lt"/>
                <a:ea typeface="+mn-ea"/>
              </a:rPr>
              <a:t>)+O(√</a:t>
            </a:r>
            <a:r>
              <a:rPr lang="en-US" altLang="zh-CN" dirty="0" smtClean="0">
                <a:latin typeface="+mn-lt"/>
                <a:ea typeface="+mn-ea"/>
              </a:rPr>
              <a:t>(n/i)</a:t>
            </a:r>
            <a:r>
              <a:rPr lang="zh-CN" altLang="en-US" dirty="0" smtClean="0">
                <a:latin typeface="+mn-lt"/>
                <a:ea typeface="+mn-ea"/>
              </a:rPr>
              <a:t>)=O(n</a:t>
            </a:r>
            <a:r>
              <a:rPr lang="en-US" altLang="zh-CN" dirty="0" smtClean="0">
                <a:latin typeface="+mn-lt"/>
                <a:ea typeface="+mn-ea"/>
              </a:rPr>
              <a:t>^(3/4)</a:t>
            </a:r>
            <a:r>
              <a:rPr lang="zh-CN" altLang="en-US" dirty="0" smtClean="0">
                <a:latin typeface="+mn-lt"/>
                <a:ea typeface="+mn-ea"/>
              </a:rPr>
              <a:t>)。</a:t>
            </a:r>
            <a:endParaRPr lang="en-US" altLang="zh-CN" dirty="0" smtClean="0">
              <a:latin typeface="+mn-lt"/>
              <a:ea typeface="+mn-ea"/>
            </a:endParaRPr>
          </a:p>
          <a:p>
            <a:pPr marL="0" indent="0">
              <a:buNone/>
            </a:pPr>
            <a:r>
              <a:rPr lang="zh-CN" altLang="pt-BR" dirty="0"/>
              <a:t>我们还可以用线性</a:t>
            </a:r>
            <a:r>
              <a:rPr lang="pt-BR" altLang="zh-CN" dirty="0"/>
              <a:t>筛法预处理一部分，假设预处理了前k个正整数的</a:t>
            </a:r>
            <a:r>
              <a:rPr lang="en-US" altLang="pt-BR" dirty="0"/>
              <a:t>s</a:t>
            </a:r>
            <a:r>
              <a:rPr lang="pt-BR" altLang="zh-CN" dirty="0"/>
              <a:t>(n)，且k≥√</a:t>
            </a:r>
            <a:r>
              <a:rPr lang="en-US" altLang="pt-BR" dirty="0"/>
              <a:t>n</a:t>
            </a:r>
            <a:r>
              <a:rPr lang="pt-BR" altLang="zh-CN" dirty="0"/>
              <a:t>，则复杂度变为T(n)=∑i=1</a:t>
            </a:r>
            <a:r>
              <a:rPr lang="en-US" altLang="pt-BR" dirty="0"/>
              <a:t>~n/k</a:t>
            </a:r>
            <a:r>
              <a:rPr lang="zh-CN" altLang="en-US" dirty="0"/>
              <a:t> √</a:t>
            </a:r>
            <a:r>
              <a:rPr lang="en-US" altLang="zh-CN" dirty="0">
                <a:sym typeface="+mn-ea"/>
              </a:rPr>
              <a:t>(n/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)</a:t>
            </a:r>
            <a:r>
              <a:rPr lang="pt-BR" altLang="zh-CN" dirty="0"/>
              <a:t>=O(</a:t>
            </a:r>
            <a:r>
              <a:rPr lang="en-US" altLang="pt-BR" dirty="0"/>
              <a:t>n/</a:t>
            </a:r>
            <a:r>
              <a:rPr lang="pt-BR" altLang="zh-CN" dirty="0"/>
              <a:t>√</a:t>
            </a:r>
            <a:r>
              <a:rPr lang="en-US" altLang="pt-BR" dirty="0"/>
              <a:t>k</a:t>
            </a:r>
            <a:r>
              <a:rPr lang="pt-BR" altLang="zh-CN" dirty="0"/>
              <a:t>)，当k=O(n</a:t>
            </a:r>
            <a:r>
              <a:rPr lang="en-US" altLang="pt-BR" dirty="0"/>
              <a:t>^(</a:t>
            </a:r>
            <a:r>
              <a:rPr lang="pt-BR" altLang="zh-CN" dirty="0"/>
              <a:t>2</a:t>
            </a:r>
            <a:r>
              <a:rPr lang="en-US" altLang="pt-BR" dirty="0"/>
              <a:t>/</a:t>
            </a:r>
            <a:r>
              <a:rPr lang="pt-BR" altLang="zh-CN" dirty="0"/>
              <a:t>3</a:t>
            </a:r>
            <a:r>
              <a:rPr lang="en-US" altLang="pt-BR" dirty="0"/>
              <a:t>)</a:t>
            </a:r>
            <a:r>
              <a:rPr lang="pt-BR" altLang="zh-CN" dirty="0"/>
              <a:t>)时可以取到较好的复杂度T(n)=O</a:t>
            </a:r>
            <a:r>
              <a:rPr lang="pt-BR" altLang="zh-CN" dirty="0">
                <a:sym typeface="+mn-ea"/>
              </a:rPr>
              <a:t>(n</a:t>
            </a:r>
            <a:r>
              <a:rPr lang="en-US" altLang="pt-BR" dirty="0">
                <a:sym typeface="+mn-ea"/>
              </a:rPr>
              <a:t>^(</a:t>
            </a:r>
            <a:r>
              <a:rPr lang="pt-BR" altLang="zh-CN" dirty="0">
                <a:sym typeface="+mn-ea"/>
              </a:rPr>
              <a:t>2</a:t>
            </a:r>
            <a:r>
              <a:rPr lang="en-US" altLang="pt-BR" dirty="0">
                <a:sym typeface="+mn-ea"/>
              </a:rPr>
              <a:t>/</a:t>
            </a:r>
            <a:r>
              <a:rPr lang="pt-BR" altLang="zh-CN" dirty="0">
                <a:sym typeface="+mn-ea"/>
              </a:rPr>
              <a:t>3</a:t>
            </a:r>
            <a:r>
              <a:rPr lang="en-US" altLang="pt-BR" dirty="0">
                <a:sym typeface="+mn-ea"/>
              </a:rPr>
              <a:t>)</a:t>
            </a:r>
            <a:r>
              <a:rPr lang="pt-BR" altLang="zh-CN" dirty="0">
                <a:sym typeface="+mn-ea"/>
              </a:rPr>
              <a:t>)</a:t>
            </a:r>
            <a:r>
              <a:rPr lang="pt-BR" altLang="zh-CN" dirty="0"/>
              <a:t>。 </a:t>
            </a:r>
          </a:p>
          <a:p>
            <a:pPr marL="0" indent="0">
              <a:buNone/>
            </a:pPr>
            <a:r>
              <a:rPr lang="zh-CN" altLang="en-US" dirty="0" smtClean="0">
                <a:latin typeface="+mn-lt"/>
                <a:ea typeface="+mn-ea"/>
              </a:rPr>
              <a:t> </a:t>
            </a:r>
          </a:p>
          <a:p>
            <a:pPr marL="0" indent="0">
              <a:buNone/>
            </a:pPr>
            <a:endParaRPr lang="zh-CN" altLang="en-US" dirty="0" smtClean="0">
              <a:latin typeface="+mn-lt"/>
              <a:ea typeface="+mn-ea"/>
            </a:endParaRPr>
          </a:p>
          <a:p>
            <a:pPr marL="0" indent="0">
              <a:buNone/>
            </a:pPr>
            <a:endParaRPr lang="zh-CN" altLang="en-US" dirty="0" smtClean="0"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809081" y="1709081"/>
            <a:ext cx="444500" cy="558800"/>
            <a:chOff x="2606675" y="2197100"/>
            <a:chExt cx="444500" cy="558800"/>
          </a:xfrm>
        </p:grpSpPr>
        <p:sp>
          <p:nvSpPr>
            <p:cNvPr id="5" name="MH_Other_1"/>
            <p:cNvSpPr/>
            <p:nvPr>
              <p:custDataLst>
                <p:tags r:id="rId4"/>
              </p:custDataLst>
            </p:nvPr>
          </p:nvSpPr>
          <p:spPr>
            <a:xfrm rot="19743805">
              <a:off x="2606675" y="2197100"/>
              <a:ext cx="173038" cy="558800"/>
            </a:xfrm>
            <a:custGeom>
              <a:avLst/>
              <a:gdLst>
                <a:gd name="connsiteX0" fmla="*/ 128434 w 128434"/>
                <a:gd name="connsiteY0" fmla="*/ 64576 h 416103"/>
                <a:gd name="connsiteX1" fmla="*/ 128434 w 128434"/>
                <a:gd name="connsiteY1" fmla="*/ 416103 h 416103"/>
                <a:gd name="connsiteX2" fmla="*/ 0 w 128434"/>
                <a:gd name="connsiteY2" fmla="*/ 339125 h 416103"/>
                <a:gd name="connsiteX3" fmla="*/ 0 w 128434"/>
                <a:gd name="connsiteY3" fmla="*/ 0 h 4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4" h="416103">
                  <a:moveTo>
                    <a:pt x="128434" y="64576"/>
                  </a:moveTo>
                  <a:lnTo>
                    <a:pt x="128434" y="416103"/>
                  </a:lnTo>
                  <a:lnTo>
                    <a:pt x="0" y="33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5"/>
              </p:custDataLst>
            </p:nvPr>
          </p:nvSpPr>
          <p:spPr>
            <a:xfrm rot="19743805">
              <a:off x="2879725" y="2197100"/>
              <a:ext cx="171450" cy="558800"/>
            </a:xfrm>
            <a:custGeom>
              <a:avLst/>
              <a:gdLst>
                <a:gd name="connsiteX0" fmla="*/ 128434 w 128434"/>
                <a:gd name="connsiteY0" fmla="*/ 64576 h 416103"/>
                <a:gd name="connsiteX1" fmla="*/ 128434 w 128434"/>
                <a:gd name="connsiteY1" fmla="*/ 416103 h 416103"/>
                <a:gd name="connsiteX2" fmla="*/ 0 w 128434"/>
                <a:gd name="connsiteY2" fmla="*/ 339125 h 416103"/>
                <a:gd name="connsiteX3" fmla="*/ 0 w 128434"/>
                <a:gd name="connsiteY3" fmla="*/ 0 h 4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4" h="416103">
                  <a:moveTo>
                    <a:pt x="128434" y="64576"/>
                  </a:moveTo>
                  <a:lnTo>
                    <a:pt x="128434" y="416103"/>
                  </a:lnTo>
                  <a:lnTo>
                    <a:pt x="0" y="339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4"/>
          <a:stretch>
            <a:fillRect/>
          </a:stretch>
        </p:blipFill>
        <p:spPr>
          <a:xfrm>
            <a:off x="5896168" y="853326"/>
            <a:ext cx="5967412" cy="540301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85591" y="1419543"/>
            <a:ext cx="4262438" cy="381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defTabSz="685800">
              <a:lnSpc>
                <a:spcPct val="110000"/>
              </a:lnSpc>
              <a:spcBef>
                <a:spcPts val="13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ebdings" panose="05030102010509060703" pitchFamily="18" charset="2"/>
              <a:buChar char=""/>
              <a:defRPr sz="2000" baseline="0"/>
            </a:lvl1pPr>
            <a:lvl2pPr marL="267970" indent="-267970" algn="just" defTabSz="685800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2000"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zh-CN" altLang="en-US" sz="2800" dirty="0"/>
              <a:t>如果是求∑</a:t>
            </a:r>
            <a:r>
              <a:rPr lang="zh-CN" altLang="en-US" dirty="0"/>
              <a:t>i=1</a:t>
            </a:r>
            <a:r>
              <a:rPr lang="en-US" altLang="zh-CN" dirty="0"/>
              <a:t>~n</a:t>
            </a:r>
            <a:r>
              <a:rPr lang="zh-CN" altLang="en-US" sz="2800" dirty="0"/>
              <a:t>φ(i)，利用∑</a:t>
            </a:r>
            <a:r>
              <a:rPr lang="zh-CN" altLang="en-US" dirty="0"/>
              <a:t>d|n</a:t>
            </a:r>
            <a:r>
              <a:rPr lang="zh-CN" altLang="en-US" sz="2800" dirty="0"/>
              <a:t>φ(d)=n，一样的做就好了。</a:t>
            </a:r>
          </a:p>
          <a:p>
            <a:r>
              <a:rPr lang="zh-CN" altLang="en-US" sz="2800" dirty="0"/>
              <a:t>不过有些积性函数相对麻烦一些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将上述算法一般化，设</a:t>
                </a:r>
                <a:r>
                  <a:rPr lang="en-US" altLang="zh-CN" dirty="0" smtClean="0"/>
                  <a:t>k=</a:t>
                </a:r>
                <a:r>
                  <a:rPr lang="en-US" altLang="zh-CN" dirty="0"/>
                  <a:t>[</a:t>
                </a:r>
                <a:r>
                  <a:rPr lang="zh-CN" altLang="en-US" dirty="0" smtClean="0"/>
                  <a:t>√</a:t>
                </a:r>
                <a:r>
                  <a:rPr lang="en-US" altLang="zh-CN" dirty="0" smtClean="0"/>
                  <a:t>n]</a:t>
                </a:r>
              </a:p>
              <a:p>
                <a:r>
                  <a:rPr lang="zh-CN" altLang="en-US" dirty="0" smtClean="0"/>
                  <a:t>在√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的连分数展开的过程中，每次分母有理化都会出现形如</a:t>
                </a:r>
                <a:r>
                  <a:rPr lang="en-US" altLang="zh-CN" dirty="0" smtClean="0"/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/>
                  <a:t>的分数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给分子加一个小于等于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的最大数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使得</a:t>
                </a:r>
                <a:r>
                  <a:rPr lang="en-US" altLang="zh-CN" dirty="0" smtClean="0"/>
                  <a:t>b|</a:t>
                </a:r>
                <a:r>
                  <a:rPr lang="en-US" altLang="zh-CN" dirty="0"/>
                  <a:t>(</a:t>
                </a:r>
                <a:r>
                  <a:rPr lang="en-US" altLang="zh-CN" dirty="0" err="1" smtClean="0"/>
                  <a:t>a+c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其商便是新的部分商，接着对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/>
                  <a:t>继续进行倒取</a:t>
                </a:r>
                <a:r>
                  <a:rPr lang="en-US" altLang="zh-CN" dirty="0" smtClean="0"/>
                  <a:t>·</a:t>
                </a:r>
                <a:r>
                  <a:rPr lang="zh-CN" altLang="en-US" dirty="0" smtClean="0"/>
                  <a:t>有理化</a:t>
                </a:r>
                <a:r>
                  <a:rPr lang="en-US" altLang="zh-CN" dirty="0" smtClean="0"/>
                  <a:t>·</a:t>
                </a:r>
                <a:r>
                  <a:rPr lang="zh-CN" altLang="en-US" dirty="0" smtClean="0"/>
                  <a:t>整分部分离步骤。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为什么是</a:t>
                </a:r>
                <a:r>
                  <a:rPr lang="zh-CN" altLang="en-US" dirty="0"/>
                  <a:t>小于等于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最大数？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小于等于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是显然的，这样</a:t>
                </a:r>
                <a:r>
                  <a:rPr lang="zh-CN" altLang="en-US" dirty="0"/>
                  <a:t>√</a:t>
                </a:r>
                <a:r>
                  <a:rPr lang="en-US" altLang="zh-CN" dirty="0" smtClean="0"/>
                  <a:t>n-c&gt;0</a:t>
                </a:r>
              </a:p>
              <a:p>
                <a:r>
                  <a:rPr lang="zh-CN" altLang="en-US" dirty="0" smtClean="0"/>
                  <a:t>假如</a:t>
                </a:r>
                <a:r>
                  <a:rPr lang="en-US" altLang="zh-CN" dirty="0" err="1" smtClean="0"/>
                  <a:t>b|a+c</a:t>
                </a:r>
                <a:r>
                  <a:rPr lang="zh-CN" altLang="en-US" dirty="0" smtClean="0"/>
                  <a:t>且</a:t>
                </a:r>
                <a:r>
                  <a:rPr lang="en-US" altLang="zh-CN" dirty="0" err="1" smtClean="0"/>
                  <a:t>c+b</a:t>
                </a:r>
                <a:r>
                  <a:rPr lang="en-US" altLang="zh-CN" dirty="0" smtClean="0"/>
                  <a:t>&lt;=k(</a:t>
                </a:r>
                <a:r>
                  <a:rPr lang="zh-CN" altLang="en-US" dirty="0" smtClean="0"/>
                  <a:t>即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不是最大数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，则</a:t>
                </a:r>
                <a:r>
                  <a:rPr lang="en-US" altLang="zh-CN" dirty="0" smtClean="0"/>
                  <a:t>c&lt;=k-b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^2)/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又</m:t>
                    </m:r>
                  </m:oMath>
                </a14:m>
                <a:r>
                  <a:rPr lang="en-US" altLang="zh-CN" dirty="0" smtClean="0"/>
                  <a:t>c^2&lt;=(k-b)^2</a:t>
                </a:r>
                <a:r>
                  <a:rPr lang="zh-CN" altLang="en-US" dirty="0" smtClean="0"/>
                  <a:t>且</a:t>
                </a:r>
                <a:r>
                  <a:rPr lang="en-US" altLang="zh-CN" dirty="0" smtClean="0"/>
                  <a:t>n&gt;k^2</a:t>
                </a:r>
                <a:r>
                  <a:rPr lang="zh-CN" altLang="en-US" dirty="0" smtClean="0"/>
                  <a:t>所以</a:t>
                </a:r>
                <a:r>
                  <a:rPr lang="en-US" altLang="zh-CN" dirty="0" smtClean="0"/>
                  <a:t>(n-c^2)/b&gt;(2k-b)*b/b=2k-b</a:t>
                </a:r>
              </a:p>
              <a:p>
                <a:r>
                  <a:rPr lang="zh-CN" altLang="en-US" dirty="0" smtClean="0"/>
                  <a:t>又</a:t>
                </a:r>
                <a:r>
                  <a:rPr lang="en-US" altLang="zh-CN" dirty="0" smtClean="0"/>
                  <a:t>c&lt;=k-b,</a:t>
                </a:r>
                <a:r>
                  <a:rPr lang="zh-CN" altLang="en-US" dirty="0" smtClean="0"/>
                  <a:t>所以</a:t>
                </a:r>
                <a:r>
                  <a:rPr lang="en-US" altLang="zh-CN" dirty="0" err="1" smtClean="0"/>
                  <a:t>k+c</a:t>
                </a:r>
                <a:r>
                  <a:rPr lang="en-US" altLang="zh-CN" dirty="0" smtClean="0"/>
                  <a:t>&lt;=2k-b</a:t>
                </a:r>
                <a:r>
                  <a:rPr lang="zh-CN" altLang="en-US" dirty="0" smtClean="0"/>
                  <a:t>，所以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无法找到合适的</a:t>
                </a:r>
                <a:r>
                  <a:rPr lang="en-US" altLang="zh-CN" dirty="0" smtClean="0"/>
                  <a:t>c’</a:t>
                </a:r>
                <a:r>
                  <a:rPr lang="zh-CN" altLang="en-US" dirty="0" smtClean="0"/>
                  <a:t>以继续上步骤。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t="-1060" r="-857" b="-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1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一道练手题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f(x)=x</a:t>
            </a:r>
            <a:r>
              <a:rPr lang="en-US" altLang="zh-CN" sz="3600" dirty="0"/>
              <a:t>*</a:t>
            </a:r>
            <a:r>
              <a:rPr lang="zh-CN" altLang="en-US" sz="3600" dirty="0">
                <a:sym typeface="+mn-ea"/>
              </a:rPr>
              <a:t>μ</a:t>
            </a:r>
            <a:r>
              <a:rPr lang="zh-CN" altLang="en-US" sz="3600" dirty="0"/>
              <a:t>(x)</a:t>
            </a:r>
          </a:p>
          <a:p>
            <a:r>
              <a:rPr lang="zh-CN" altLang="en-US" sz="3600" dirty="0"/>
              <a:t>求∑</a:t>
            </a:r>
            <a:r>
              <a:rPr lang="zh-CN" altLang="en-US" sz="2000" dirty="0"/>
              <a:t>i=1</a:t>
            </a:r>
            <a:r>
              <a:rPr lang="en-US" altLang="zh-CN" sz="2000" dirty="0"/>
              <a:t>~</a:t>
            </a:r>
            <a:r>
              <a:rPr lang="en-US" altLang="zh-CN" sz="2000" dirty="0" err="1"/>
              <a:t>n</a:t>
            </a:r>
            <a:r>
              <a:rPr lang="en-US" altLang="zh-CN" sz="3600" dirty="0" err="1"/>
              <a:t>f</a:t>
            </a:r>
            <a:r>
              <a:rPr lang="zh-CN" altLang="en-US" sz="3600" dirty="0"/>
              <a:t>(i)</a:t>
            </a:r>
            <a:r>
              <a:rPr lang="en-US" altLang="zh-CN" sz="3600" dirty="0"/>
              <a:t>(1&lt;=n&lt;=10^10)</a:t>
            </a:r>
          </a:p>
          <a:p>
            <a:endParaRPr lang="en-US" altLang="zh-CN" sz="3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hlinkClick r:id="rId7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65173" y="1476380"/>
            <a:ext cx="8778287" cy="373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显然，f是一个积性函数</a:t>
            </a:r>
            <a:r>
              <a:rPr lang="zh-CN" altLang="da-DK" sz="3200" dirty="0" smtClean="0"/>
              <a:t>。而且有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∑</a:t>
            </a:r>
            <a:r>
              <a:rPr lang="da-DK" altLang="zh-CN" sz="2000" dirty="0" smtClean="0"/>
              <a:t>d|x</a:t>
            </a:r>
            <a:r>
              <a:rPr lang="da-DK" altLang="zh-CN" sz="3200" dirty="0" smtClean="0"/>
              <a:t>f(d)</a:t>
            </a:r>
            <a:r>
              <a:rPr lang="en-US" altLang="da-DK" sz="3200" dirty="0" smtClean="0"/>
              <a:t>*</a:t>
            </a:r>
            <a:r>
              <a:rPr lang="da-DK" altLang="zh-CN" sz="3200" dirty="0" smtClean="0"/>
              <a:t>x/d=</a:t>
            </a:r>
            <a:r>
              <a:rPr lang="en-US" altLang="da-DK" sz="3200" dirty="0" smtClean="0"/>
              <a:t>=x*</a:t>
            </a:r>
            <a:r>
              <a:rPr lang="da-DK" altLang="zh-CN" sz="3200" dirty="0" smtClean="0">
                <a:sym typeface="+mn-ea"/>
              </a:rPr>
              <a:t>∑</a:t>
            </a:r>
            <a:r>
              <a:rPr lang="da-DK" altLang="zh-CN" sz="2000" dirty="0" smtClean="0">
                <a:sym typeface="+mn-ea"/>
              </a:rPr>
              <a:t>d|x</a:t>
            </a:r>
            <a:r>
              <a:rPr lang="zh-CN" altLang="en-US" sz="3200" dirty="0">
                <a:sym typeface="+mn-ea"/>
              </a:rPr>
              <a:t>μ(</a:t>
            </a:r>
            <a:r>
              <a:rPr lang="en-US" altLang="zh-CN" sz="3200" dirty="0">
                <a:sym typeface="+mn-ea"/>
              </a:rPr>
              <a:t>d</a:t>
            </a:r>
            <a:r>
              <a:rPr lang="zh-CN" altLang="en-US" sz="3200" dirty="0">
                <a:sym typeface="+mn-ea"/>
              </a:rPr>
              <a:t>)</a:t>
            </a:r>
            <a:r>
              <a:rPr lang="en-US" altLang="zh-CN" sz="3200" dirty="0">
                <a:sym typeface="+mn-ea"/>
              </a:rPr>
              <a:t>=</a:t>
            </a:r>
            <a:r>
              <a:rPr lang="da-DK" altLang="zh-CN" sz="3200" dirty="0" smtClean="0"/>
              <a:t>[n=1]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设S(x)=∑</a:t>
            </a:r>
            <a:r>
              <a:rPr lang="da-DK" altLang="zh-CN" sz="2000" dirty="0" smtClean="0"/>
              <a:t>i=1</a:t>
            </a:r>
            <a:r>
              <a:rPr lang="en-US" altLang="da-DK" sz="2000" dirty="0" smtClean="0"/>
              <a:t>~x</a:t>
            </a:r>
            <a:r>
              <a:rPr lang="da-DK" altLang="zh-CN" sz="3200" dirty="0" smtClean="0"/>
              <a:t>f(i) ,结合上者则有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S(x)=1−∑</a:t>
            </a:r>
            <a:r>
              <a:rPr lang="da-DK" altLang="zh-CN" sz="2000" dirty="0" smtClean="0"/>
              <a:t>i=1</a:t>
            </a:r>
            <a:r>
              <a:rPr lang="en-US" altLang="da-DK" sz="2000" dirty="0" smtClean="0"/>
              <a:t>~x</a:t>
            </a:r>
            <a:r>
              <a:rPr lang="da-DK" altLang="zh-CN" sz="3200" dirty="0" smtClean="0"/>
              <a:t>∑</a:t>
            </a:r>
            <a:r>
              <a:rPr lang="da-DK" altLang="zh-CN" sz="2000" dirty="0" smtClean="0"/>
              <a:t>d|i(d&lt;i)</a:t>
            </a:r>
            <a:r>
              <a:rPr lang="da-DK" altLang="zh-CN" sz="3200" dirty="0" smtClean="0"/>
              <a:t>f(d)∗(i/d)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=1−∑</a:t>
            </a:r>
            <a:r>
              <a:rPr lang="da-DK" altLang="zh-CN" sz="2000" dirty="0" smtClean="0"/>
              <a:t>i=2</a:t>
            </a:r>
            <a:r>
              <a:rPr lang="en-US" altLang="da-DK" sz="2000" dirty="0" smtClean="0"/>
              <a:t>~x</a:t>
            </a:r>
            <a:r>
              <a:rPr lang="da-DK" altLang="zh-CN" sz="3200" dirty="0" smtClean="0"/>
              <a:t>∑</a:t>
            </a:r>
            <a:r>
              <a:rPr lang="da-DK" altLang="zh-CN" sz="2000" dirty="0" smtClean="0">
                <a:sym typeface="+mn-ea"/>
              </a:rPr>
              <a:t>d=1</a:t>
            </a:r>
            <a:r>
              <a:rPr lang="en-US" altLang="da-DK" sz="2000" dirty="0" smtClean="0">
                <a:sym typeface="+mn-ea"/>
              </a:rPr>
              <a:t>~</a:t>
            </a:r>
            <a:r>
              <a:rPr lang="da-DK" altLang="zh-CN" sz="2000" dirty="0" smtClean="0"/>
              <a:t>⌊x</a:t>
            </a:r>
            <a:r>
              <a:rPr lang="en-US" altLang="da-DK" sz="2000" dirty="0" smtClean="0"/>
              <a:t>/</a:t>
            </a:r>
            <a:r>
              <a:rPr lang="da-DK" altLang="zh-CN" sz="2000" dirty="0" smtClean="0"/>
              <a:t>d⌋</a:t>
            </a:r>
            <a:r>
              <a:rPr lang="da-DK" altLang="zh-CN" sz="3200" dirty="0" smtClean="0"/>
              <a:t>f(d)∗i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da-DK" altLang="zh-CN" sz="3200" dirty="0" smtClean="0"/>
              <a:t>=1−∑</a:t>
            </a:r>
            <a:r>
              <a:rPr lang="da-DK" altLang="zh-CN" sz="2000" dirty="0" smtClean="0"/>
              <a:t>i=2</a:t>
            </a:r>
            <a:r>
              <a:rPr lang="en-US" altLang="da-DK" sz="2000" dirty="0" smtClean="0"/>
              <a:t>~x</a:t>
            </a:r>
            <a:r>
              <a:rPr lang="da-DK" altLang="zh-CN" sz="3200" dirty="0" smtClean="0"/>
              <a:t>i∗S(</a:t>
            </a:r>
            <a:r>
              <a:rPr lang="da-DK" altLang="zh-CN" sz="2400" dirty="0" smtClean="0"/>
              <a:t>⌊x</a:t>
            </a:r>
            <a:r>
              <a:rPr lang="en-US" altLang="da-DK" sz="2400" dirty="0" smtClean="0"/>
              <a:t>/</a:t>
            </a:r>
            <a:r>
              <a:rPr lang="da-DK" altLang="zh-CN" sz="2400" dirty="0" smtClean="0"/>
              <a:t>d⌋</a:t>
            </a:r>
            <a:r>
              <a:rPr lang="da-DK" altLang="zh-CN" sz="3200" dirty="0" smtClean="0"/>
              <a:t>)</a:t>
            </a:r>
          </a:p>
        </p:txBody>
      </p:sp>
      <p:sp>
        <p:nvSpPr>
          <p:cNvPr id="27" name="MH_Others_2"/>
          <p:cNvSpPr/>
          <p:nvPr>
            <p:custDataLst>
              <p:tags r:id="rId3"/>
            </p:custDataLst>
          </p:nvPr>
        </p:nvSpPr>
        <p:spPr>
          <a:xfrm rot="8275313">
            <a:off x="4316073" y="489495"/>
            <a:ext cx="144016" cy="28803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8" name="MH_Others_3"/>
          <p:cNvSpPr/>
          <p:nvPr>
            <p:custDataLst>
              <p:tags r:id="rId4"/>
            </p:custDataLst>
          </p:nvPr>
        </p:nvSpPr>
        <p:spPr>
          <a:xfrm rot="5747767">
            <a:off x="4331101" y="721871"/>
            <a:ext cx="66788" cy="1335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一般套路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328" y="2278307"/>
            <a:ext cx="10654817" cy="512458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设</a:t>
            </a:r>
            <a:r>
              <a:rPr lang="en-US" altLang="zh-CN" dirty="0" smtClean="0"/>
              <a:t>f(n)</a:t>
            </a:r>
            <a:r>
              <a:rPr lang="zh-CN" altLang="en-US" dirty="0" smtClean="0"/>
              <a:t>为一个数论函数，需要求</a:t>
            </a:r>
            <a:r>
              <a:rPr lang="en-US" altLang="zh-CN" dirty="0" smtClean="0"/>
              <a:t>s(n)=</a:t>
            </a:r>
            <a:r>
              <a:rPr lang="zh-CN" altLang="en-US" dirty="0"/>
              <a:t> ∑</a:t>
            </a:r>
            <a:r>
              <a:rPr lang="zh-CN" altLang="en-US" sz="1400" dirty="0"/>
              <a:t>i=1</a:t>
            </a:r>
            <a:r>
              <a:rPr lang="en-US" altLang="zh-CN" sz="1400" dirty="0"/>
              <a:t>~</a:t>
            </a:r>
            <a:r>
              <a:rPr lang="en-US" altLang="zh-CN" sz="1400" dirty="0" err="1"/>
              <a:t>n</a:t>
            </a:r>
            <a:r>
              <a:rPr lang="en-US" altLang="zh-CN" dirty="0" err="1"/>
              <a:t>f</a:t>
            </a:r>
            <a:r>
              <a:rPr lang="zh-CN" altLang="en-US" dirty="0"/>
              <a:t>(i</a:t>
            </a:r>
            <a:r>
              <a:rPr lang="zh-CN" altLang="en-US" dirty="0" smtClean="0"/>
              <a:t>)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f(n)</a:t>
            </a:r>
            <a:r>
              <a:rPr lang="zh-CN" altLang="en-US" dirty="0" smtClean="0"/>
              <a:t>的性质，构造一个</a:t>
            </a:r>
            <a:r>
              <a:rPr lang="en-US" altLang="zh-CN" dirty="0" smtClean="0"/>
              <a:t>s(n)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s</a:t>
            </a:r>
            <a:r>
              <a:rPr lang="da-DK" altLang="zh-CN" dirty="0" smtClean="0"/>
              <a:t>(⌊</a:t>
            </a:r>
            <a:r>
              <a:rPr lang="en-US" altLang="zh-CN" dirty="0" smtClean="0"/>
              <a:t>n</a:t>
            </a:r>
            <a:r>
              <a:rPr lang="en-US" altLang="da-DK" dirty="0" smtClean="0"/>
              <a:t>/</a:t>
            </a:r>
            <a:r>
              <a:rPr lang="en-US" altLang="zh-CN" dirty="0" smtClean="0"/>
              <a:t>i</a:t>
            </a:r>
            <a:r>
              <a:rPr lang="da-DK" altLang="zh-CN" dirty="0" smtClean="0"/>
              <a:t>⌋)</a:t>
            </a:r>
            <a:r>
              <a:rPr lang="zh-CN" altLang="en-US" dirty="0" smtClean="0"/>
              <a:t>的递推式。</a:t>
            </a:r>
            <a:endParaRPr lang="en-US" altLang="zh-CN" dirty="0" smtClean="0"/>
          </a:p>
          <a:p>
            <a:r>
              <a:rPr lang="zh-CN" altLang="en-US" dirty="0" smtClean="0"/>
              <a:t>找一个合适的数论函数</a:t>
            </a:r>
            <a:r>
              <a:rPr lang="en-US" altLang="zh-CN" dirty="0" smtClean="0"/>
              <a:t>g(n)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∑</a:t>
            </a:r>
            <a:r>
              <a:rPr lang="zh-CN" altLang="en-US" sz="1800" dirty="0"/>
              <a:t>i=1</a:t>
            </a:r>
            <a:r>
              <a:rPr lang="en-US" altLang="zh-CN" sz="1800" dirty="0" smtClean="0"/>
              <a:t>~n</a:t>
            </a:r>
            <a:r>
              <a:rPr lang="en-US" altLang="zh-CN" dirty="0" smtClean="0"/>
              <a:t>(f*g</a:t>
            </a:r>
            <a:r>
              <a:rPr lang="en-US" altLang="zh-CN" dirty="0"/>
              <a:t>)(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)=</a:t>
            </a:r>
            <a:r>
              <a:rPr lang="zh-CN" altLang="en-US" dirty="0" smtClean="0"/>
              <a:t>∑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=1~n</a:t>
            </a:r>
            <a:r>
              <a:rPr lang="en-US" altLang="zh-CN" dirty="0" smtClean="0"/>
              <a:t>g(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)*s</a:t>
            </a:r>
            <a:r>
              <a:rPr lang="da-DK" altLang="zh-CN" dirty="0"/>
              <a:t>(⌊</a:t>
            </a:r>
            <a:r>
              <a:rPr lang="en-US" altLang="zh-CN" dirty="0"/>
              <a:t>n</a:t>
            </a:r>
            <a:r>
              <a:rPr lang="en-US" altLang="da-DK" dirty="0"/>
              <a:t>/</a:t>
            </a:r>
            <a:r>
              <a:rPr lang="en-US" altLang="zh-CN" dirty="0" err="1"/>
              <a:t>i</a:t>
            </a:r>
            <a:r>
              <a:rPr lang="da-DK" altLang="zh-CN" dirty="0"/>
              <a:t>⌋</a:t>
            </a:r>
            <a:r>
              <a:rPr lang="da-DK" altLang="zh-CN" dirty="0" smtClean="0"/>
              <a:t>)</a:t>
            </a:r>
          </a:p>
          <a:p>
            <a:r>
              <a:rPr lang="da-DK" altLang="zh-CN" dirty="0" smtClean="0"/>
              <a:t>g(1)s(n)=</a:t>
            </a:r>
            <a:r>
              <a:rPr lang="zh-CN" altLang="en-US" dirty="0" smtClean="0"/>
              <a:t>∑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=1~n</a:t>
            </a:r>
            <a:r>
              <a:rPr lang="en-US" altLang="zh-CN" dirty="0" smtClean="0"/>
              <a:t>(f*g)(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)-</a:t>
            </a:r>
            <a:r>
              <a:rPr lang="zh-CN" altLang="en-US" dirty="0"/>
              <a:t>∑</a:t>
            </a:r>
            <a:r>
              <a:rPr lang="en-US" altLang="zh-CN" sz="1800" dirty="0" err="1" smtClean="0"/>
              <a:t>i</a:t>
            </a:r>
            <a:r>
              <a:rPr lang="en-US" altLang="zh-CN" sz="1800" dirty="0" smtClean="0"/>
              <a:t>=2~n</a:t>
            </a:r>
            <a:r>
              <a:rPr lang="en-US" altLang="zh-CN" dirty="0" smtClean="0"/>
              <a:t>g(</a:t>
            </a:r>
            <a:r>
              <a:rPr lang="en-US" altLang="zh-CN" dirty="0" err="1" smtClean="0"/>
              <a:t>i</a:t>
            </a:r>
            <a:r>
              <a:rPr lang="en-US" altLang="zh-CN" dirty="0"/>
              <a:t>)*s</a:t>
            </a:r>
            <a:r>
              <a:rPr lang="da-DK" altLang="zh-CN" dirty="0"/>
              <a:t>(⌊</a:t>
            </a:r>
            <a:r>
              <a:rPr lang="en-US" altLang="zh-CN" dirty="0"/>
              <a:t>n</a:t>
            </a:r>
            <a:r>
              <a:rPr lang="en-US" altLang="da-DK" dirty="0"/>
              <a:t>/</a:t>
            </a:r>
            <a:r>
              <a:rPr lang="en-US" altLang="zh-CN" dirty="0" err="1"/>
              <a:t>i</a:t>
            </a:r>
            <a:r>
              <a:rPr lang="da-DK" altLang="zh-CN" dirty="0"/>
              <a:t>⌋)</a:t>
            </a:r>
          </a:p>
          <a:p>
            <a:endParaRPr lang="en-US" altLang="zh-CN" dirty="0"/>
          </a:p>
          <a:p>
            <a:endParaRPr lang="en-US" altLang="zh-CN" sz="18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5328" y="1583660"/>
            <a:ext cx="93837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狄利克雷卷积：对于函数f,g,定义它们的卷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积为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(f*g)(n)=\sum_{d|n}f(d)g(\frac{n}{d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68" y="1670652"/>
            <a:ext cx="3307171" cy="4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939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Project Euler 439 Sum of sum of divisors</a:t>
            </a:r>
            <a:endParaRPr lang="zh-CN" altLang="en-US" dirty="0"/>
          </a:p>
        </p:txBody>
      </p:sp>
      <p:graphicFrame>
        <p:nvGraphicFramePr>
          <p:cNvPr id="4" name="内容占位符 3">
            <a:hlinkClick r:id="" action="ppaction://ole?verb=1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054082"/>
              </p:ext>
            </p:extLst>
          </p:nvPr>
        </p:nvGraphicFramePr>
        <p:xfrm>
          <a:off x="1154401" y="1342666"/>
          <a:ext cx="7023243" cy="2539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" name="公式" r:id="rId3" imgW="3302237" imgH="1194077" progId="Equation.3">
                  <p:embed/>
                </p:oleObj>
              </mc:Choice>
              <mc:Fallback>
                <p:oleObj name="公式" r:id="rId3" imgW="3302237" imgH="11940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401" y="1342666"/>
                        <a:ext cx="7023243" cy="25391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8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33" y="130175"/>
            <a:ext cx="6472992" cy="6164754"/>
          </a:xfrm>
        </p:spPr>
      </p:pic>
    </p:spTree>
    <p:extLst>
      <p:ext uri="{BB962C8B-B14F-4D97-AF65-F5344CB8AC3E}">
        <p14:creationId xmlns:p14="http://schemas.microsoft.com/office/powerpoint/2010/main" val="1795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2" y="1285876"/>
            <a:ext cx="10968327" cy="4067174"/>
          </a:xfrm>
        </p:spPr>
      </p:pic>
    </p:spTree>
    <p:extLst>
      <p:ext uri="{BB962C8B-B14F-4D97-AF65-F5344CB8AC3E}">
        <p14:creationId xmlns:p14="http://schemas.microsoft.com/office/powerpoint/2010/main" val="38162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 i="1" dirty="0" smtClean="0">
                <a:solidFill>
                  <a:schemeClr val="tx1"/>
                </a:solidFill>
                <a:hlinkClick r:id="rId2"/>
              </a:rPr>
              <a:t>Bzoj3512 DZY </a:t>
            </a:r>
            <a:r>
              <a:rPr lang="en-US" altLang="zh-CN" b="0" i="1" dirty="0">
                <a:solidFill>
                  <a:schemeClr val="tx1"/>
                </a:solidFill>
                <a:hlinkClick r:id="rId2"/>
              </a:rPr>
              <a:t>Loves Math IV </a:t>
            </a:r>
            <a:endParaRPr lang="zh-CN" altLang="en-US" b="0" i="1" dirty="0">
              <a:solidFill>
                <a:schemeClr val="tx1"/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82" y="2000251"/>
            <a:ext cx="9298101" cy="1876424"/>
          </a:xfrm>
        </p:spPr>
      </p:pic>
    </p:spTree>
    <p:extLst>
      <p:ext uri="{BB962C8B-B14F-4D97-AF65-F5344CB8AC3E}">
        <p14:creationId xmlns:p14="http://schemas.microsoft.com/office/powerpoint/2010/main" val="13279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952500" y="4438651"/>
            <a:ext cx="10799426" cy="552450"/>
          </a:xfrm>
        </p:spPr>
        <p:txBody>
          <a:bodyPr>
            <a:normAutofit fontScale="90000"/>
          </a:bodyPr>
          <a:lstStyle/>
          <a:p>
            <a:r>
              <a:rPr lang="zh-CN" altLang="en-US" sz="1800" dirty="0"/>
              <a:t>杜</a:t>
            </a:r>
            <a:r>
              <a:rPr lang="zh-CN" altLang="en-US" sz="1800" dirty="0" smtClean="0"/>
              <a:t>教筛的部分只有√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个不同的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，考虑递归边界是</a:t>
            </a:r>
            <a:r>
              <a:rPr lang="en-US" altLang="zh-CN" sz="1800" dirty="0" smtClean="0"/>
              <a:t>O(1)</a:t>
            </a:r>
            <a:r>
              <a:rPr lang="zh-CN" altLang="en-US" sz="1800" dirty="0" smtClean="0"/>
              <a:t>的，则计算</a:t>
            </a:r>
            <a:r>
              <a:rPr lang="zh-CN" altLang="en-US" sz="1800" dirty="0"/>
              <a:t>所有</a:t>
            </a:r>
            <a:r>
              <a:rPr lang="en-US" altLang="zh-CN" sz="1800" dirty="0" smtClean="0"/>
              <a:t>sum(</a:t>
            </a:r>
            <a:r>
              <a:rPr lang="en-US" altLang="zh-CN" sz="1800" dirty="0" err="1" smtClean="0"/>
              <a:t>n,m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整体</a:t>
            </a:r>
            <a:r>
              <a:rPr lang="zh-CN" altLang="en-US" sz="1800" dirty="0" smtClean="0"/>
              <a:t>复杂度大概为</a:t>
            </a:r>
            <a:r>
              <a:rPr lang="en-US" altLang="zh-CN" sz="1800" dirty="0" smtClean="0"/>
              <a:t>O(</a:t>
            </a:r>
            <a:r>
              <a:rPr lang="zh-CN" altLang="en-US" sz="1800" dirty="0" smtClean="0"/>
              <a:t>跑得过</a:t>
            </a:r>
            <a:r>
              <a:rPr lang="en-US" altLang="zh-CN" sz="1800" dirty="0" smtClean="0"/>
              <a:t>)(</a:t>
            </a:r>
            <a:r>
              <a:rPr lang="zh-CN" altLang="en-US" sz="1800" dirty="0" smtClean="0"/>
              <a:t>实在不会算</a:t>
            </a:r>
            <a:r>
              <a:rPr lang="en-US" altLang="zh-CN" sz="1800" dirty="0" smtClean="0"/>
              <a:t>)</a:t>
            </a:r>
            <a:endParaRPr lang="zh-CN" altLang="en-US" sz="1800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419556"/>
            <a:ext cx="8248650" cy="3626218"/>
          </a:xfrm>
        </p:spPr>
      </p:pic>
    </p:spTree>
    <p:extLst>
      <p:ext uri="{BB962C8B-B14F-4D97-AF65-F5344CB8AC3E}">
        <p14:creationId xmlns:p14="http://schemas.microsoft.com/office/powerpoint/2010/main" val="23258876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_1"/>
          <p:cNvSpPr/>
          <p:nvPr>
            <p:custDataLst>
              <p:tags r:id="rId2"/>
            </p:custDataLst>
          </p:nvPr>
        </p:nvSpPr>
        <p:spPr>
          <a:xfrm>
            <a:off x="6170613" y="1239838"/>
            <a:ext cx="296862" cy="296862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6138864" y="1179514"/>
            <a:ext cx="179387" cy="179387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MH_PageTitle"/>
          <p:cNvSpPr/>
          <p:nvPr>
            <p:custDataLst>
              <p:tags r:id="rId4"/>
            </p:custDataLst>
          </p:nvPr>
        </p:nvSpPr>
        <p:spPr>
          <a:xfrm>
            <a:off x="1665288" y="1747771"/>
            <a:ext cx="3789361" cy="3789361"/>
          </a:xfrm>
          <a:prstGeom prst="ellipse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4000" anchor="ctr">
            <a:normAutofit/>
          </a:bodyPr>
          <a:lstStyle/>
          <a:p>
            <a:pPr algn="ctr">
              <a:defRPr/>
            </a:pPr>
            <a:endParaRPr lang="zh-CN" altLang="en-US" sz="4000" b="1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MH_Picture_1"/>
          <p:cNvSpPr/>
          <p:nvPr>
            <p:custDataLst>
              <p:tags r:id="rId5"/>
            </p:custDataLst>
          </p:nvPr>
        </p:nvSpPr>
        <p:spPr>
          <a:xfrm>
            <a:off x="1712854" y="1536700"/>
            <a:ext cx="2742927" cy="274292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17" r="-8617"/>
            </a:stretch>
          </a:blip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MH_Text_1"/>
          <p:cNvSpPr txBox="1"/>
          <p:nvPr>
            <p:custDataLst>
              <p:tags r:id="rId6"/>
            </p:custDataLst>
          </p:nvPr>
        </p:nvSpPr>
        <p:spPr>
          <a:xfrm>
            <a:off x="6388099" y="1968500"/>
            <a:ext cx="4668838" cy="3900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dirty="0" smtClean="0"/>
              <a:t>最普通的问题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dirty="0" smtClean="0"/>
              <a:t>求</a:t>
            </a:r>
            <a:r>
              <a:rPr lang="en-US" altLang="zh-CN" dirty="0" smtClean="0"/>
              <a:t>1~n</a:t>
            </a:r>
            <a:r>
              <a:rPr lang="zh-CN" altLang="en-US" dirty="0" smtClean="0"/>
              <a:t>内素数的个数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dirty="0" smtClean="0"/>
              <a:t>n&lt;=10^11</a:t>
            </a:r>
          </a:p>
        </p:txBody>
      </p:sp>
      <p:sp>
        <p:nvSpPr>
          <p:cNvPr id="8" name="MH_SubTitle_1"/>
          <p:cNvSpPr txBox="1"/>
          <p:nvPr>
            <p:custDataLst>
              <p:tags r:id="rId7"/>
            </p:custDataLst>
          </p:nvPr>
        </p:nvSpPr>
        <p:spPr>
          <a:xfrm>
            <a:off x="3084317" y="549243"/>
            <a:ext cx="5483602" cy="728662"/>
          </a:xfrm>
          <a:prstGeom prst="rect">
            <a:avLst/>
          </a:prstGeom>
          <a:noFill/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洲阁筛法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一种基于质因子分解的求和方法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H_Other_1"/>
          <p:cNvSpPr/>
          <p:nvPr>
            <p:custDataLst>
              <p:tags r:id="rId2"/>
            </p:custDataLst>
          </p:nvPr>
        </p:nvSpPr>
        <p:spPr>
          <a:xfrm>
            <a:off x="6170613" y="1239838"/>
            <a:ext cx="296862" cy="296862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6138864" y="1179514"/>
            <a:ext cx="179387" cy="179387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MH_PageTitle"/>
          <p:cNvSpPr/>
          <p:nvPr>
            <p:custDataLst>
              <p:tags r:id="rId4"/>
            </p:custDataLst>
          </p:nvPr>
        </p:nvSpPr>
        <p:spPr>
          <a:xfrm>
            <a:off x="1665288" y="1747771"/>
            <a:ext cx="4473576" cy="4473576"/>
          </a:xfrm>
          <a:prstGeom prst="ellipse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4000" anchor="ctr">
            <a:normAutofit/>
          </a:bodyPr>
          <a:lstStyle/>
          <a:p>
            <a:pPr algn="ctr">
              <a:defRPr/>
            </a:pPr>
            <a:endParaRPr lang="zh-CN" altLang="en-US" sz="4000" b="1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MH_Picture_1"/>
          <p:cNvSpPr/>
          <p:nvPr>
            <p:custDataLst>
              <p:tags r:id="rId5"/>
            </p:custDataLst>
          </p:nvPr>
        </p:nvSpPr>
        <p:spPr>
          <a:xfrm>
            <a:off x="1258532" y="1654901"/>
            <a:ext cx="2742927" cy="274292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617" r="-8617"/>
            </a:stretch>
          </a:blip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MH_Text_1"/>
          <p:cNvSpPr txBox="1"/>
          <p:nvPr>
            <p:custDataLst>
              <p:tags r:id="rId6"/>
            </p:custDataLst>
          </p:nvPr>
        </p:nvSpPr>
        <p:spPr>
          <a:xfrm>
            <a:off x="6318251" y="586105"/>
            <a:ext cx="4739640" cy="519684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sz="2400" dirty="0" smtClean="0"/>
              <a:t>设c[i]表示第i个素数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sz="2400" dirty="0" smtClean="0"/>
              <a:t>设</a:t>
            </a:r>
            <a:r>
              <a:rPr sz="2400" dirty="0" smtClean="0"/>
              <a:t>g(n,m)表示1~n不被c[1~m]整除的数</a:t>
            </a:r>
            <a:r>
              <a:rPr lang="zh-CN" sz="2400" dirty="0" smtClean="0"/>
              <a:t>的个数。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400" dirty="0" smtClean="0"/>
              <a:t>设</a:t>
            </a:r>
            <a:r>
              <a:rPr lang="en-US" altLang="zh-CN" sz="2400" dirty="0" smtClean="0"/>
              <a:t>f[n]</a:t>
            </a:r>
            <a:r>
              <a:rPr lang="zh-CN" altLang="en-US" sz="2400" dirty="0" smtClean="0"/>
              <a:t>表示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以内的素数个数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400" dirty="0" smtClean="0"/>
              <a:t>我们可以用线性筛预处理出</a:t>
            </a:r>
            <a:r>
              <a:rPr lang="zh-CN" altLang="en-US" sz="2400" dirty="0" smtClean="0">
                <a:sym typeface="+mn-ea"/>
              </a:rPr>
              <a:t>√</a:t>
            </a:r>
            <a:r>
              <a:rPr lang="en-US" altLang="zh-CN" sz="2400" dirty="0" smtClean="0">
                <a:sym typeface="+mn-ea"/>
              </a:rPr>
              <a:t>n</a:t>
            </a:r>
            <a:r>
              <a:rPr lang="zh-CN" altLang="en-US" sz="2400" dirty="0" smtClean="0">
                <a:sym typeface="+mn-ea"/>
              </a:rPr>
              <a:t>以内的</a:t>
            </a:r>
            <a:r>
              <a:rPr lang="en-US" altLang="zh-CN" sz="2400" dirty="0" smtClean="0">
                <a:sym typeface="+mn-ea"/>
              </a:rPr>
              <a:t>f</a:t>
            </a:r>
            <a:r>
              <a:rPr lang="zh-CN" altLang="en-US" sz="2400" dirty="0" smtClean="0">
                <a:sym typeface="+mn-ea"/>
              </a:rPr>
              <a:t>值，设</a:t>
            </a:r>
            <a:r>
              <a:rPr lang="en-US" altLang="zh-CN" sz="2400" dirty="0" smtClean="0">
                <a:sym typeface="+mn-ea"/>
              </a:rPr>
              <a:t>q=</a:t>
            </a:r>
            <a:r>
              <a:rPr lang="zh-CN" altLang="en-US" sz="2400" dirty="0" smtClean="0">
                <a:sym typeface="+mn-ea"/>
              </a:rPr>
              <a:t>√</a:t>
            </a:r>
            <a:r>
              <a:rPr lang="en-US" altLang="zh-CN" sz="2400" dirty="0" smtClean="0">
                <a:sym typeface="+mn-ea"/>
              </a:rPr>
              <a:t>n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400" dirty="0" smtClean="0">
                <a:sym typeface="+mn-ea"/>
              </a:rPr>
              <a:t>容易得出</a:t>
            </a:r>
            <a:r>
              <a:rPr lang="en-US" altLang="zh-CN" sz="2400" dirty="0" smtClean="0">
                <a:sym typeface="+mn-ea"/>
              </a:rPr>
              <a:t>ans=f[q]+g(n,f[q])-1</a:t>
            </a:r>
            <a:r>
              <a:rPr lang="zh-CN" altLang="en-US" sz="2400" dirty="0" smtClean="0">
                <a:sym typeface="+mn-ea"/>
              </a:rPr>
              <a:t>。</a:t>
            </a:r>
          </a:p>
          <a:p>
            <a:pPr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  <a:defRPr/>
            </a:pPr>
            <a:endParaRPr lang="zh-CN" sz="2400" dirty="0" smtClean="0"/>
          </a:p>
        </p:txBody>
      </p:sp>
      <p:sp>
        <p:nvSpPr>
          <p:cNvPr id="11" name="MH_Picture_1"/>
          <p:cNvSpPr/>
          <p:nvPr>
            <p:custDataLst>
              <p:tags r:id="rId7"/>
            </p:custDataLst>
          </p:nvPr>
        </p:nvSpPr>
        <p:spPr>
          <a:xfrm>
            <a:off x="3843882" y="3026364"/>
            <a:ext cx="1970444" cy="1970444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902" b="-10902"/>
            </a:stretch>
          </a:blip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0" y="727581"/>
            <a:ext cx="11381066" cy="4711318"/>
          </a:xfrm>
        </p:spPr>
      </p:pic>
    </p:spTree>
    <p:extLst>
      <p:ext uri="{BB962C8B-B14F-4D97-AF65-F5344CB8AC3E}">
        <p14:creationId xmlns:p14="http://schemas.microsoft.com/office/powerpoint/2010/main" val="16294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</a:t>
            </a:r>
            <a:r>
              <a:rPr lang="zh-CN" altLang="en-US"/>
              <a:t>函数怎样递归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g(n,m)=g(n,m-1)-g(n/c[m],m-1)这个应该比较显然</a:t>
            </a:r>
          </a:p>
          <a:p>
            <a:r>
              <a:rPr lang="zh-CN" altLang="en-US" dirty="0" smtClean="0"/>
              <a:t>有</a:t>
            </a:r>
            <a:r>
              <a:rPr lang="zh-CN" altLang="en-US" dirty="0"/>
              <a:t>一个</a:t>
            </a:r>
            <a:r>
              <a:rPr lang="en-US" altLang="zh-CN" dirty="0"/>
              <a:t>(</a:t>
            </a:r>
            <a:r>
              <a:rPr lang="zh-CN" altLang="en-US" dirty="0"/>
              <a:t>很有用的</a:t>
            </a:r>
            <a:r>
              <a:rPr lang="en-US" altLang="zh-CN" dirty="0"/>
              <a:t>)</a:t>
            </a:r>
            <a:r>
              <a:rPr lang="zh-CN" altLang="en-US" dirty="0"/>
              <a:t>优化：</a:t>
            </a:r>
          </a:p>
          <a:p>
            <a:r>
              <a:rPr lang="en-US" altLang="zh-CN" dirty="0"/>
              <a:t>if (n&lt;=</a:t>
            </a:r>
            <a:r>
              <a:rPr lang="en-US" altLang="zh-CN" dirty="0" err="1"/>
              <a:t>maxn</a:t>
            </a:r>
            <a:r>
              <a:rPr lang="en-US" altLang="zh-CN" dirty="0"/>
              <a:t>(</a:t>
            </a:r>
            <a:r>
              <a:rPr lang="en-US" altLang="zh-CN" dirty="0" err="1"/>
              <a:t>maxn</a:t>
            </a:r>
            <a:r>
              <a:rPr lang="zh-CN" altLang="en-US" dirty="0"/>
              <a:t>为预处理的范围</a:t>
            </a:r>
            <a:r>
              <a:rPr lang="en-US" altLang="zh-CN" dirty="0"/>
              <a:t>)){</a:t>
            </a:r>
          </a:p>
          <a:p>
            <a:pPr lvl="2"/>
            <a:r>
              <a:rPr lang="zh-CN" altLang="en-US" dirty="0"/>
              <a:t>1：if (f[n]&lt;=m) return 1;</a:t>
            </a:r>
          </a:p>
          <a:p>
            <a:pPr lvl="2"/>
            <a:r>
              <a:rPr lang="zh-CN" altLang="en-US" dirty="0"/>
              <a:t>2：if (m&gt;=f[sqrt(n)]) return </a:t>
            </a:r>
            <a:r>
              <a:rPr lang="en-US" altLang="zh-CN" dirty="0"/>
              <a:t>f</a:t>
            </a:r>
            <a:r>
              <a:rPr lang="zh-CN" altLang="en-US" dirty="0"/>
              <a:t>[n]+1</a:t>
            </a:r>
            <a:r>
              <a:rPr lang="en-US" altLang="zh-CN" dirty="0"/>
              <a:t>-</a:t>
            </a:r>
            <a:r>
              <a:rPr lang="zh-CN" altLang="en-US" dirty="0"/>
              <a:t>m;</a:t>
            </a:r>
          </a:p>
          <a:p>
            <a:pPr marL="685800" lvl="2" indent="0">
              <a:buNone/>
            </a:pPr>
            <a:r>
              <a:rPr lang="en-US" altLang="zh-CN" dirty="0"/>
              <a:t>}</a:t>
            </a:r>
          </a:p>
          <a:p>
            <a:r>
              <a:rPr lang="zh-CN" altLang="en-US" dirty="0"/>
              <a:t>和一个</a:t>
            </a:r>
            <a:r>
              <a:rPr lang="en-US" altLang="zh-CN" dirty="0"/>
              <a:t>(</a:t>
            </a:r>
            <a:r>
              <a:rPr lang="zh-CN" altLang="en-US" dirty="0"/>
              <a:t>个人感觉没啥用的</a:t>
            </a:r>
            <a:r>
              <a:rPr lang="en-US" altLang="zh-CN" dirty="0"/>
              <a:t>)</a:t>
            </a:r>
            <a:r>
              <a:rPr lang="zh-CN" altLang="en-US" dirty="0"/>
              <a:t>优化：</a:t>
            </a:r>
          </a:p>
          <a:p>
            <a:r>
              <a:rPr lang="zh-CN" altLang="en-US" dirty="0"/>
              <a:t>给定一个自然数m,若n=</a:t>
            </a:r>
            <a:r>
              <a:rPr lang="en-US" altLang="zh-CN" dirty="0"/>
              <a:t>f</a:t>
            </a:r>
            <a:r>
              <a:rPr lang="zh-CN" altLang="en-US" dirty="0"/>
              <a:t>(m^(1/3))且μ=</a:t>
            </a:r>
            <a:r>
              <a:rPr lang="en-US" altLang="zh-CN" dirty="0"/>
              <a:t>f</a:t>
            </a:r>
            <a:r>
              <a:rPr lang="zh-CN" altLang="en-US" dirty="0"/>
              <a:t>(m^(1/2))-n,那么：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(m)=</a:t>
            </a:r>
            <a:r>
              <a:rPr lang="en-US" altLang="zh-CN" dirty="0"/>
              <a:t>g</a:t>
            </a:r>
            <a:r>
              <a:rPr lang="zh-CN" altLang="en-US" dirty="0"/>
              <a:t>(m,n)+n</a:t>
            </a:r>
            <a:r>
              <a:rPr lang="en-US" altLang="zh-CN" dirty="0"/>
              <a:t>*</a:t>
            </a:r>
            <a:r>
              <a:rPr lang="zh-CN" altLang="en-US" dirty="0"/>
              <a:t>(μ+1)+(μ^2-μ)/2-1-Σ</a:t>
            </a:r>
            <a:r>
              <a:rPr lang="en-US" altLang="zh-CN" sz="1600" dirty="0"/>
              <a:t>k=1~</a:t>
            </a:r>
            <a:r>
              <a:rPr lang="zh-CN" altLang="en-US" sz="1600" dirty="0">
                <a:sym typeface="+mn-ea"/>
              </a:rPr>
              <a:t>μ</a:t>
            </a:r>
            <a:r>
              <a:rPr lang="en-US" altLang="zh-CN" dirty="0">
                <a:sym typeface="+mn-ea"/>
              </a:rPr>
              <a:t>f</a:t>
            </a:r>
            <a:r>
              <a:rPr lang="zh-CN" altLang="en-US" dirty="0"/>
              <a:t>(m/p(n+k)) 。</a:t>
            </a:r>
            <a:r>
              <a:rPr lang="en-US" altLang="zh-CN" dirty="0"/>
              <a:t>(</a:t>
            </a:r>
            <a:r>
              <a:rPr lang="zh-CN" altLang="en-US" dirty="0"/>
              <a:t>这个结论我并不会证明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35783" y="1682751"/>
            <a:ext cx="10970417" cy="4089399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dirty="0" smtClean="0"/>
              <a:t>实际上洲阁筛还可以算素数的各个幂次的和，我们可以得到一般的转移式：</a:t>
            </a:r>
            <a:endParaRPr lang="en-US" altLang="zh-CN" dirty="0" smtClean="0"/>
          </a:p>
          <a:p>
            <a:pPr marL="0" indent="0" algn="l">
              <a:buNone/>
            </a:pPr>
            <a:r>
              <a:rPr lang="zh-CN" altLang="zh-CN" dirty="0" smtClean="0"/>
              <a:t>设</a:t>
            </a:r>
            <a:r>
              <a:rPr lang="en-US" altLang="zh-CN" dirty="0" smtClean="0"/>
              <a:t>p</a:t>
            </a:r>
            <a:r>
              <a:rPr lang="zh-CN" altLang="zh-CN" dirty="0" smtClean="0"/>
              <a:t>[</a:t>
            </a:r>
            <a:r>
              <a:rPr lang="zh-CN" altLang="zh-CN" dirty="0"/>
              <a:t>i]表示第i个</a:t>
            </a:r>
            <a:r>
              <a:rPr lang="zh-CN" altLang="zh-CN" dirty="0" smtClean="0"/>
              <a:t>素数</a:t>
            </a:r>
            <a:endParaRPr lang="en-US" altLang="zh-CN" dirty="0"/>
          </a:p>
          <a:p>
            <a:pPr marL="0" indent="0" algn="l">
              <a:buNone/>
            </a:pPr>
            <a:r>
              <a:rPr lang="zh-CN" altLang="en-US" dirty="0"/>
              <a:t>设</a:t>
            </a:r>
            <a:r>
              <a:rPr lang="en-US" altLang="zh-CN" dirty="0" err="1" smtClean="0"/>
              <a:t>g_k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n,m</a:t>
            </a:r>
            <a:r>
              <a:rPr lang="en-US" altLang="zh-CN" dirty="0"/>
              <a:t>)</a:t>
            </a:r>
            <a:r>
              <a:rPr lang="zh-CN" altLang="en-US" dirty="0"/>
              <a:t>表示</a:t>
            </a:r>
            <a:r>
              <a:rPr lang="en-US" altLang="zh-CN" dirty="0"/>
              <a:t>1~n</a:t>
            </a:r>
            <a:r>
              <a:rPr lang="zh-CN" altLang="en-US" dirty="0"/>
              <a:t>不</a:t>
            </a:r>
            <a:r>
              <a:rPr lang="zh-CN" altLang="en-US" dirty="0" smtClean="0"/>
              <a:t>被</a:t>
            </a:r>
            <a:r>
              <a:rPr lang="en-US" altLang="zh-CN" dirty="0" smtClean="0"/>
              <a:t>p[1~m</a:t>
            </a:r>
            <a:r>
              <a:rPr lang="en-US" altLang="zh-CN" dirty="0"/>
              <a:t>]</a:t>
            </a:r>
            <a:r>
              <a:rPr lang="zh-CN" altLang="en-US" dirty="0"/>
              <a:t>整除的数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次幂的和。</a:t>
            </a:r>
            <a:endParaRPr lang="en-US" altLang="zh-CN" dirty="0" smtClean="0"/>
          </a:p>
          <a:p>
            <a:pPr marL="0" indent="0" algn="l">
              <a:buNone/>
            </a:pPr>
            <a:r>
              <a:rPr lang="en-US" altLang="zh-CN" dirty="0" err="1" smtClean="0"/>
              <a:t>g_k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n,m</a:t>
            </a:r>
            <a:r>
              <a:rPr lang="en-US" altLang="zh-CN" dirty="0" smtClean="0"/>
              <a:t>)=</a:t>
            </a:r>
            <a:r>
              <a:rPr lang="zh-CN" altLang="en-US" dirty="0" smtClean="0"/>
              <a:t>g</a:t>
            </a:r>
            <a:r>
              <a:rPr lang="en-US" altLang="zh-CN" dirty="0" smtClean="0"/>
              <a:t>_k</a:t>
            </a:r>
            <a:r>
              <a:rPr lang="zh-CN" altLang="en-US" dirty="0" smtClean="0"/>
              <a:t>(</a:t>
            </a:r>
            <a:r>
              <a:rPr lang="zh-CN" altLang="en-US" dirty="0"/>
              <a:t>n,m-1</a:t>
            </a:r>
            <a:r>
              <a:rPr lang="zh-CN" altLang="en-US" dirty="0" smtClean="0"/>
              <a:t>)-</a:t>
            </a:r>
            <a:r>
              <a:rPr lang="en-US" altLang="zh-CN" dirty="0"/>
              <a:t>p</a:t>
            </a:r>
            <a:r>
              <a:rPr lang="en-US" altLang="zh-CN" dirty="0" smtClean="0"/>
              <a:t>[m]^k*</a:t>
            </a:r>
            <a:r>
              <a:rPr lang="zh-CN" altLang="en-US" dirty="0" smtClean="0"/>
              <a:t>g</a:t>
            </a:r>
            <a:r>
              <a:rPr lang="en-US" altLang="zh-CN" dirty="0" smtClean="0"/>
              <a:t>_k</a:t>
            </a:r>
            <a:r>
              <a:rPr lang="zh-CN" altLang="en-US" dirty="0" smtClean="0"/>
              <a:t>(</a:t>
            </a:r>
            <a:r>
              <a:rPr lang="zh-CN" altLang="en-US" dirty="0"/>
              <a:t>n</a:t>
            </a:r>
            <a:r>
              <a:rPr lang="zh-CN" altLang="en-US" dirty="0" smtClean="0"/>
              <a:t>/</a:t>
            </a:r>
            <a:r>
              <a:rPr lang="en-US" altLang="zh-CN" dirty="0" smtClean="0"/>
              <a:t>p</a:t>
            </a:r>
            <a:r>
              <a:rPr lang="zh-CN" altLang="en-US" dirty="0" smtClean="0"/>
              <a:t>[</a:t>
            </a:r>
            <a:r>
              <a:rPr lang="zh-CN" altLang="en-US" dirty="0"/>
              <a:t>m],m-1</a:t>
            </a:r>
            <a:r>
              <a:rPr lang="zh-CN" altLang="en-US" dirty="0" smtClean="0"/>
              <a:t>)</a:t>
            </a:r>
            <a:endParaRPr lang="en-US" altLang="zh-CN" dirty="0" smtClean="0"/>
          </a:p>
          <a:p>
            <a:pPr marL="0" indent="0" algn="l">
              <a:buNone/>
            </a:pPr>
            <a:r>
              <a:rPr lang="zh-CN" altLang="en-US" dirty="0" smtClean="0"/>
              <a:t>再考虑，除了递归计算，能否直接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转移。</a:t>
            </a:r>
            <a:endParaRPr lang="en-US" altLang="zh-CN" dirty="0" smtClean="0"/>
          </a:p>
          <a:p>
            <a:pPr marL="0" indent="0" algn="l">
              <a:buNone/>
            </a:pPr>
            <a:r>
              <a:rPr lang="zh-CN" altLang="en-US" dirty="0" smtClean="0"/>
              <a:t>一共只有</a:t>
            </a:r>
            <a:r>
              <a:rPr lang="zh-CN" altLang="en-US" dirty="0">
                <a:sym typeface="+mn-ea"/>
              </a:rPr>
              <a:t>√</a:t>
            </a:r>
            <a:r>
              <a:rPr lang="en-US" altLang="zh-CN" dirty="0" smtClean="0">
                <a:sym typeface="+mn-ea"/>
              </a:rPr>
              <a:t>n</a:t>
            </a:r>
            <a:r>
              <a:rPr lang="zh-CN" altLang="en-US" dirty="0" smtClean="0">
                <a:sym typeface="+mn-ea"/>
              </a:rPr>
              <a:t>个不同的</a:t>
            </a:r>
            <a:r>
              <a:rPr lang="en-US" altLang="zh-CN" dirty="0" smtClean="0">
                <a:sym typeface="+mn-ea"/>
              </a:rPr>
              <a:t>n</a:t>
            </a:r>
            <a:r>
              <a:rPr lang="zh-CN" altLang="en-US" dirty="0" smtClean="0">
                <a:sym typeface="+mn-ea"/>
              </a:rPr>
              <a:t>，</a:t>
            </a:r>
            <a:r>
              <a:rPr lang="en-US" altLang="zh-CN" dirty="0" smtClean="0">
                <a:sym typeface="+mn-ea"/>
              </a:rPr>
              <a:t>m</a:t>
            </a:r>
            <a:r>
              <a:rPr lang="zh-CN" altLang="en-US" dirty="0" smtClean="0">
                <a:sym typeface="+mn-ea"/>
              </a:rPr>
              <a:t>的大小也小于√</a:t>
            </a:r>
            <a:r>
              <a:rPr lang="en-US" altLang="zh-CN" dirty="0" smtClean="0">
                <a:sym typeface="+mn-ea"/>
              </a:rPr>
              <a:t>n</a:t>
            </a:r>
            <a:r>
              <a:rPr lang="zh-CN" altLang="en-US" dirty="0" smtClean="0">
                <a:sym typeface="+mn-ea"/>
              </a:rPr>
              <a:t>，第二维可以滚动，空间上没有问题</a:t>
            </a:r>
            <a:endParaRPr lang="en-US" altLang="zh-CN" dirty="0" smtClean="0">
              <a:sym typeface="+mn-ea"/>
            </a:endParaRPr>
          </a:p>
          <a:p>
            <a:pPr marL="0" indent="0" algn="l">
              <a:buNone/>
            </a:pPr>
            <a:r>
              <a:rPr lang="zh-CN" altLang="en-US" dirty="0" smtClean="0"/>
              <a:t>然而朴素的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就和朴素的递归一样，肯定不行。</a:t>
            </a:r>
            <a:endParaRPr lang="zh-CN" altLang="en-US" dirty="0"/>
          </a:p>
          <a:p>
            <a:pPr marL="0" indent="0" algn="l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3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965" y="2090420"/>
            <a:ext cx="10281285" cy="3159125"/>
          </a:xfrm>
        </p:spPr>
        <p:txBody>
          <a:bodyPr/>
          <a:lstStyle/>
          <a:p>
            <a:r>
              <a:rPr lang="zh-CN" altLang="en-US" sz="3200" dirty="0"/>
              <a:t>洲阁筛法</a:t>
            </a:r>
            <a:r>
              <a:rPr lang="zh-CN" altLang="en-US" sz="3200" dirty="0" smtClean="0"/>
              <a:t>的有一个很好的思路：把</a:t>
            </a:r>
            <a:r>
              <a:rPr lang="zh-CN" altLang="en-US" sz="3200" dirty="0"/>
              <a:t>质因子以</a:t>
            </a:r>
            <a:r>
              <a:rPr lang="zh-CN" altLang="en-US" sz="3200" dirty="0" smtClean="0">
                <a:sym typeface="+mn-ea"/>
              </a:rPr>
              <a:t>√</a:t>
            </a:r>
            <a:r>
              <a:rPr lang="en-US" altLang="zh-CN" sz="3200" dirty="0" smtClean="0">
                <a:sym typeface="+mn-ea"/>
              </a:rPr>
              <a:t>n</a:t>
            </a:r>
            <a:r>
              <a:rPr lang="zh-CN" altLang="en-US" sz="3200" dirty="0" smtClean="0">
                <a:sym typeface="+mn-ea"/>
              </a:rPr>
              <a:t>为阈值分成两部分考虑，并且根据引理</a:t>
            </a:r>
            <a:r>
              <a:rPr lang="en-US" altLang="zh-CN" sz="3200" dirty="0" smtClean="0">
                <a:sym typeface="+mn-ea"/>
              </a:rPr>
              <a:t>x&lt;=n</a:t>
            </a:r>
            <a:r>
              <a:rPr lang="zh-CN" altLang="en-US" sz="3200" dirty="0" smtClean="0">
                <a:sym typeface="+mn-ea"/>
              </a:rPr>
              <a:t>的次大质因子一定不超过√</a:t>
            </a:r>
            <a:r>
              <a:rPr lang="en-US" altLang="zh-CN" sz="3200" dirty="0" smtClean="0">
                <a:sym typeface="+mn-ea"/>
              </a:rPr>
              <a:t>n</a:t>
            </a:r>
          </a:p>
          <a:p>
            <a:endParaRPr lang="zh-CN" altLang="en-US" sz="32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328613"/>
            <a:ext cx="5162550" cy="19421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36" y="2270715"/>
            <a:ext cx="8172450" cy="39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比较有趣的</a:t>
            </a:r>
            <a:r>
              <a:rPr lang="zh-CN" altLang="en-US" dirty="0"/>
              <a:t>一题</a:t>
            </a:r>
            <a:endParaRPr lang="en-US" altLang="zh-CN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51nod </a:t>
            </a:r>
            <a:r>
              <a:rPr lang="zh-CN" altLang="en-US" sz="4000" dirty="0">
                <a:sym typeface="+mn-ea"/>
              </a:rPr>
              <a:t>1575 Gcd and Lcm</a:t>
            </a:r>
            <a:endParaRPr lang="zh-CN" altLang="en-US" sz="4000" dirty="0"/>
          </a:p>
          <a:p>
            <a:r>
              <a:rPr lang="zh-CN" altLang="en-US" sz="4000" dirty="0"/>
              <a:t>给出n。求∑</a:t>
            </a:r>
            <a:r>
              <a:rPr lang="zh-CN" altLang="en-US" dirty="0"/>
              <a:t>i=1</a:t>
            </a:r>
            <a:r>
              <a:rPr lang="en-US" altLang="zh-CN" dirty="0"/>
              <a:t>~n</a:t>
            </a:r>
            <a:r>
              <a:rPr lang="zh-CN" altLang="en-US" sz="4000" dirty="0"/>
              <a:t>∑</a:t>
            </a:r>
            <a:r>
              <a:rPr lang="zh-CN" altLang="en-US" dirty="0"/>
              <a:t>j=1</a:t>
            </a:r>
            <a:r>
              <a:rPr lang="en-US" altLang="zh-CN" dirty="0"/>
              <a:t>~</a:t>
            </a:r>
            <a:r>
              <a:rPr lang="en-US" altLang="zh-CN" dirty="0" err="1"/>
              <a:t>i</a:t>
            </a:r>
            <a:r>
              <a:rPr lang="zh-CN" altLang="en-US" sz="4000" dirty="0"/>
              <a:t>∑</a:t>
            </a:r>
            <a:r>
              <a:rPr lang="zh-CN" altLang="en-US" dirty="0"/>
              <a:t>k=1</a:t>
            </a:r>
            <a:r>
              <a:rPr lang="en-US" altLang="zh-CN" dirty="0"/>
              <a:t>~</a:t>
            </a:r>
            <a:r>
              <a:rPr lang="en-US" altLang="zh-CN" dirty="0" err="1"/>
              <a:t>i</a:t>
            </a:r>
            <a:r>
              <a:rPr lang="zh-CN" altLang="en-US" sz="4000" dirty="0"/>
              <a:t>[(i,j),(i,k)]。</a:t>
            </a:r>
          </a:p>
          <a:p>
            <a:r>
              <a:rPr lang="en-US" altLang="zh-CN" sz="4000" dirty="0"/>
              <a:t>n&lt;=10^9</a:t>
            </a:r>
            <a:r>
              <a:rPr lang="zh-CN" altLang="en-US" sz="4000" dirty="0"/>
              <a:t>。 </a:t>
            </a:r>
          </a:p>
          <a:p>
            <a:r>
              <a:rPr lang="zh-CN" altLang="en-US" sz="4000" dirty="0"/>
              <a:t>结果mod 2^32。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874" y="383078"/>
            <a:ext cx="11137380" cy="5986549"/>
          </a:xfrm>
        </p:spPr>
        <p:txBody>
          <a:bodyPr>
            <a:normAutofit fontScale="95000" lnSpcReduction="10000"/>
          </a:bodyPr>
          <a:lstStyle/>
          <a:p>
            <a:r>
              <a:rPr lang="zh-CN" altLang="en-US" dirty="0" smtClean="0"/>
              <a:t>令</a:t>
            </a:r>
            <a:r>
              <a:rPr lang="zh-CN" altLang="en-US" dirty="0"/>
              <a:t>(i,j)=d，容易的得出</a:t>
            </a:r>
            <a:r>
              <a:rPr lang="en-US" altLang="zh-CN" dirty="0"/>
              <a:t>j=1~i</a:t>
            </a:r>
            <a:r>
              <a:rPr lang="zh-CN" altLang="en-US" dirty="0"/>
              <a:t>时满足</a:t>
            </a:r>
            <a:r>
              <a:rPr lang="zh-CN" altLang="en-US" dirty="0">
                <a:sym typeface="+mn-ea"/>
              </a:rPr>
              <a:t>(i,j)=d的个数为φ</a:t>
            </a:r>
            <a:r>
              <a:rPr lang="en-US" altLang="zh-CN" dirty="0">
                <a:sym typeface="+mn-ea"/>
              </a:rPr>
              <a:t>(i/d)</a:t>
            </a:r>
          </a:p>
          <a:p>
            <a:r>
              <a:rPr lang="zh-CN" altLang="en-US" dirty="0">
                <a:sym typeface="+mn-ea"/>
              </a:rPr>
              <a:t>所以原式</a:t>
            </a:r>
            <a:r>
              <a:rPr lang="en-US" altLang="zh-CN" dirty="0">
                <a:sym typeface="+mn-ea"/>
              </a:rPr>
              <a:t>=</a:t>
            </a:r>
            <a:r>
              <a:rPr lang="zh-CN" altLang="en-US" dirty="0">
                <a:sym typeface="+mn-ea"/>
              </a:rPr>
              <a:t>∑</a:t>
            </a:r>
            <a:r>
              <a:rPr lang="zh-CN" altLang="en-US" sz="1600" dirty="0">
                <a:sym typeface="+mn-ea"/>
              </a:rPr>
              <a:t>i=1</a:t>
            </a:r>
            <a:r>
              <a:rPr lang="en-US" altLang="zh-CN" sz="1600" dirty="0">
                <a:sym typeface="+mn-ea"/>
              </a:rPr>
              <a:t>~n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d1|i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d2|i</a:t>
            </a:r>
            <a:r>
              <a:rPr lang="zh-CN" altLang="en-US" sz="1600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(i/d1)*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(i/d2)*[d1,d2]</a:t>
            </a:r>
          </a:p>
          <a:p>
            <a:r>
              <a:rPr lang="zh-CN" altLang="en-US" dirty="0">
                <a:sym typeface="+mn-ea"/>
              </a:rPr>
              <a:t>设</a:t>
            </a:r>
            <a:r>
              <a:rPr lang="en-US" altLang="zh-CN" dirty="0">
                <a:sym typeface="+mn-ea"/>
              </a:rPr>
              <a:t>f[i][d]=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d1|i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d2|i</a:t>
            </a:r>
            <a:r>
              <a:rPr lang="en-US" altLang="zh-CN" dirty="0">
                <a:sym typeface="+mn-ea"/>
              </a:rPr>
              <a:t>[(d1,d2)=d]*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(i/d1)*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(i/d2)*d1*d2</a:t>
            </a:r>
          </a:p>
          <a:p>
            <a:r>
              <a:rPr lang="zh-CN" altLang="en-US" dirty="0">
                <a:sym typeface="+mn-ea"/>
              </a:rPr>
              <a:t>设</a:t>
            </a:r>
            <a:r>
              <a:rPr lang="en-US" altLang="zh-CN" dirty="0">
                <a:sym typeface="+mn-ea"/>
              </a:rPr>
              <a:t>g[i][d]=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d1|i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d2|i</a:t>
            </a:r>
            <a:r>
              <a:rPr lang="en-US" altLang="zh-CN" dirty="0">
                <a:sym typeface="+mn-ea"/>
              </a:rPr>
              <a:t>[d|(d1,d2)]*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(i/d1)*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(i/d2)*d1*d2</a:t>
            </a:r>
          </a:p>
          <a:p>
            <a:r>
              <a:rPr lang="en-US" altLang="zh-CN" dirty="0">
                <a:sym typeface="+mn-ea"/>
              </a:rPr>
              <a:t>=d^2*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k1|(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en-US" altLang="zh-CN" sz="1600" dirty="0">
                <a:sym typeface="+mn-ea"/>
              </a:rPr>
              <a:t>/d)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k2|(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en-US" altLang="zh-CN" sz="1600" dirty="0">
                <a:sym typeface="+mn-ea"/>
              </a:rPr>
              <a:t>/d)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(i/d/k1)*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(i/d/k2)*k1*k2</a:t>
            </a:r>
          </a:p>
          <a:p>
            <a:r>
              <a:rPr lang="zh-CN" altLang="en-US" dirty="0">
                <a:sym typeface="+mn-ea"/>
              </a:rPr>
              <a:t>设</a:t>
            </a:r>
            <a:r>
              <a:rPr lang="en-US" altLang="zh-CN" dirty="0">
                <a:sym typeface="+mn-ea"/>
              </a:rPr>
              <a:t>p[i]=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d1|i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d2|i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(i/d1)*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(i/d2)*d1*d2</a:t>
            </a:r>
          </a:p>
          <a:p>
            <a:r>
              <a:rPr lang="en-US" altLang="zh-CN" dirty="0">
                <a:sym typeface="+mn-ea"/>
              </a:rPr>
              <a:t>=(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 err="1">
                <a:sym typeface="+mn-ea"/>
              </a:rPr>
              <a:t>d|i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(i/d)*d)^2=(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 err="1">
                <a:sym typeface="+mn-ea"/>
              </a:rPr>
              <a:t>d|i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(d)*i/d)^2</a:t>
            </a:r>
          </a:p>
          <a:p>
            <a:r>
              <a:rPr lang="zh-CN" altLang="en-US" dirty="0">
                <a:sym typeface="+mn-ea"/>
              </a:rPr>
              <a:t>则有</a:t>
            </a:r>
            <a:r>
              <a:rPr lang="en-US" altLang="zh-CN" dirty="0">
                <a:sym typeface="+mn-ea"/>
              </a:rPr>
              <a:t>g[i][d]=d^2*p[i/d]=d^2*(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d'|(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en-US" altLang="zh-CN" sz="1600" dirty="0">
                <a:sym typeface="+mn-ea"/>
              </a:rPr>
              <a:t>/d)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(d')*i/d/d')^2=(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d'|(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en-US" altLang="zh-CN" sz="1600" dirty="0">
                <a:sym typeface="+mn-ea"/>
              </a:rPr>
              <a:t>/d)</a:t>
            </a:r>
            <a:r>
              <a:rPr lang="zh-CN" altLang="en-US" dirty="0">
                <a:sym typeface="+mn-ea"/>
              </a:rPr>
              <a:t>φ</a:t>
            </a:r>
            <a:r>
              <a:rPr lang="en-US" altLang="zh-CN" dirty="0">
                <a:sym typeface="+mn-ea"/>
              </a:rPr>
              <a:t>(d')*i/d')^2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利用莫比乌次反演</a:t>
            </a:r>
            <a:r>
              <a:rPr lang="zh-CN" altLang="en-US" dirty="0">
                <a:sym typeface="+mn-ea"/>
              </a:rPr>
              <a:t>可得</a:t>
            </a:r>
            <a:r>
              <a:rPr lang="en-US" altLang="zh-CN" dirty="0">
                <a:sym typeface="+mn-ea"/>
              </a:rPr>
              <a:t>f[i][d]=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>
                <a:sym typeface="+mn-ea"/>
              </a:rPr>
              <a:t>j|(</a:t>
            </a:r>
            <a:r>
              <a:rPr lang="en-US" altLang="zh-CN" sz="1600" dirty="0" err="1">
                <a:sym typeface="+mn-ea"/>
              </a:rPr>
              <a:t>i</a:t>
            </a:r>
            <a:r>
              <a:rPr lang="en-US" altLang="zh-CN" sz="1600" dirty="0">
                <a:sym typeface="+mn-ea"/>
              </a:rPr>
              <a:t>/d)</a:t>
            </a:r>
            <a:r>
              <a:rPr lang="zh-CN" altLang="en-US" sz="3600" dirty="0">
                <a:sym typeface="+mn-ea"/>
              </a:rPr>
              <a:t>μ</a:t>
            </a:r>
            <a:r>
              <a:rPr lang="en-US" altLang="zh-CN" dirty="0">
                <a:sym typeface="+mn-ea"/>
              </a:rPr>
              <a:t>[j]*g[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][d*j]</a:t>
            </a:r>
            <a:endParaRPr lang="en-US" altLang="zh-CN" sz="3600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原式</a:t>
            </a:r>
            <a:r>
              <a:rPr lang="en-US" altLang="zh-CN" dirty="0">
                <a:sym typeface="+mn-ea"/>
              </a:rPr>
              <a:t>=</a:t>
            </a:r>
            <a:r>
              <a:rPr lang="zh-CN" altLang="en-US" dirty="0">
                <a:sym typeface="+mn-ea"/>
              </a:rPr>
              <a:t>∑</a:t>
            </a:r>
            <a:r>
              <a:rPr lang="zh-CN" altLang="en-US" sz="1600" dirty="0">
                <a:sym typeface="+mn-ea"/>
              </a:rPr>
              <a:t>i=1</a:t>
            </a:r>
            <a:r>
              <a:rPr lang="en-US" altLang="zh-CN" sz="1600" dirty="0">
                <a:sym typeface="+mn-ea"/>
              </a:rPr>
              <a:t>~n</a:t>
            </a:r>
            <a:r>
              <a:rPr lang="zh-CN" altLang="en-US" dirty="0">
                <a:sym typeface="+mn-ea"/>
              </a:rPr>
              <a:t>∑</a:t>
            </a:r>
            <a:r>
              <a:rPr lang="en-US" altLang="zh-CN" sz="1600" dirty="0" err="1">
                <a:sym typeface="+mn-ea"/>
              </a:rPr>
              <a:t>d|i</a:t>
            </a:r>
            <a:r>
              <a:rPr lang="en-US" altLang="zh-CN" dirty="0" err="1">
                <a:sym typeface="+mn-ea"/>
              </a:rPr>
              <a:t>f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 err="1">
                <a:sym typeface="+mn-ea"/>
              </a:rPr>
              <a:t>i</a:t>
            </a:r>
            <a:r>
              <a:rPr lang="en-US" altLang="zh-CN" dirty="0">
                <a:sym typeface="+mn-ea"/>
              </a:rPr>
              <a:t>][d]/</a:t>
            </a:r>
            <a:r>
              <a:rPr lang="en-US" altLang="zh-CN" dirty="0" smtClean="0">
                <a:sym typeface="+mn-ea"/>
              </a:rPr>
              <a:t>d</a:t>
            </a:r>
          </a:p>
          <a:p>
            <a:r>
              <a:rPr lang="zh-CN" altLang="en-US" dirty="0" smtClean="0">
                <a:sym typeface="+mn-ea"/>
              </a:rPr>
              <a:t>然而正解跟这个没有关系，仅仅是部分分罢了。复杂度约为</a:t>
            </a:r>
            <a:r>
              <a:rPr lang="en-US" altLang="zh-CN" dirty="0" smtClean="0">
                <a:sym typeface="+mn-ea"/>
              </a:rPr>
              <a:t>O(</a:t>
            </a:r>
            <a:r>
              <a:rPr lang="en-US" altLang="zh-CN" dirty="0" err="1" smtClean="0">
                <a:sym typeface="+mn-ea"/>
              </a:rPr>
              <a:t>nlogn</a:t>
            </a:r>
            <a:r>
              <a:rPr lang="en-US" altLang="zh-CN" dirty="0" smtClean="0">
                <a:sym typeface="+mn-ea"/>
              </a:rPr>
              <a:t>)</a:t>
            </a:r>
          </a:p>
          <a:p>
            <a:endParaRPr lang="en-US" altLang="zh-CN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en-US" altLang="zh-CN" sz="1600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g[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]=</a:t>
                </a:r>
                <a:r>
                  <a:rPr lang="zh-CN" altLang="en-US" dirty="0"/>
                  <a:t> ∑</a:t>
                </a:r>
                <a:r>
                  <a:rPr lang="zh-CN" altLang="en-US" sz="1600" dirty="0"/>
                  <a:t>j=1</a:t>
                </a:r>
                <a:r>
                  <a:rPr lang="en-US" altLang="zh-CN" sz="1600" dirty="0"/>
                  <a:t>~</a:t>
                </a:r>
                <a:r>
                  <a:rPr lang="en-US" altLang="zh-CN" sz="1600" dirty="0" err="1"/>
                  <a:t>i</a:t>
                </a:r>
                <a:r>
                  <a:rPr lang="zh-CN" altLang="en-US" dirty="0"/>
                  <a:t>∑</a:t>
                </a:r>
                <a:r>
                  <a:rPr lang="zh-CN" altLang="en-US" sz="1600" dirty="0"/>
                  <a:t>k=1</a:t>
                </a:r>
                <a:r>
                  <a:rPr lang="en-US" altLang="zh-CN" sz="1600" dirty="0"/>
                  <a:t>~</a:t>
                </a:r>
                <a:r>
                  <a:rPr lang="en-US" altLang="zh-CN" sz="1600" dirty="0" err="1"/>
                  <a:t>i</a:t>
                </a:r>
                <a:r>
                  <a:rPr lang="zh-CN" altLang="en-US" dirty="0"/>
                  <a:t>[(i,j),(i,k)]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考虑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是素数的幂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=</a:t>
                </a:r>
                <a:r>
                  <a:rPr lang="en-US" altLang="zh-CN" dirty="0" err="1" smtClean="0"/>
                  <a:t>p^a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时</a:t>
                </a:r>
                <a:r>
                  <a:rPr lang="en-US" altLang="zh-CN" dirty="0" smtClean="0"/>
                  <a:t>g[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的值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g[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]=2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i="1" dirty="0" smtClean="0"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[2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=</a:t>
                </a:r>
                <a:r>
                  <a:rPr lang="en-US" altLang="zh-CN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    =</a:t>
                </a:r>
                <a:r>
                  <a:rPr lang="en-US" altLang="zh-CN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/>
                  <a:t>-2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=</a:t>
                </a:r>
                <a:r>
                  <a:rPr lang="en-US" altLang="zh-CN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/>
                  <a:t>+2a*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)-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/>
                  <a:t>-1)(p+1)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    =(2a+1)(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)+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sz="2000" dirty="0"/>
                  <a:t>打</a:t>
                </a:r>
                <a:r>
                  <a:rPr lang="zh-CN" altLang="en-US" sz="2000" dirty="0" smtClean="0"/>
                  <a:t>表很容易发现</a:t>
                </a:r>
                <a:r>
                  <a:rPr lang="en-US" altLang="zh-CN" sz="2000" dirty="0" smtClean="0"/>
                  <a:t>g</a:t>
                </a:r>
                <a:r>
                  <a:rPr lang="zh-CN" altLang="en-US" sz="2000" dirty="0" smtClean="0"/>
                  <a:t>是积性函数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感性的想想是比较显然的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，证明相对麻烦，这里就略去了。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线</a:t>
                </a:r>
                <a:r>
                  <a:rPr lang="zh-CN" altLang="en-US" sz="2000" dirty="0"/>
                  <a:t>筛复杂度是</a:t>
                </a:r>
                <a:r>
                  <a:rPr lang="en-US" altLang="zh-CN" sz="2000" dirty="0"/>
                  <a:t>O(n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/>
                  <a:t>正</a:t>
                </a:r>
                <a:r>
                  <a:rPr lang="zh-CN" altLang="en-US" sz="2000" dirty="0" smtClean="0"/>
                  <a:t>解当然是洲阁筛。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803" t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525801" y="99524"/>
                <a:ext cx="10956155" cy="79409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err="1" smtClean="0"/>
                  <a:t>Ans</a:t>
                </a:r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3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不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含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大于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  <m:r>
                          <a:rPr lang="zh-CN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素数</m:t>
                        </m:r>
                      </m:sub>
                      <m:sup/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ad>
                              <m:radPr>
                                <m:deg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m:rPr>
                                <m:nor/>
                              </m:rPr>
                              <a:rPr lang="da-DK" altLang="zh-CN" sz="2400" dirty="0"/>
                              <m:t>⌊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da-DK" sz="2400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da-DK" altLang="zh-CN" sz="2400" dirty="0"/>
                              <m:t>⌋</m:t>
                            </m:r>
                            <m:r>
                              <m:rPr>
                                <m:nor/>
                              </m:rPr>
                              <a:rPr lang="en-US" altLang="zh-CN" sz="2400" b="1" i="0" dirty="0" smtClean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b="1" i="0" dirty="0" smtClean="0"/>
                              <m:t>p</m:t>
                            </m:r>
                            <m:r>
                              <a:rPr lang="zh-CN" altLang="en-US" sz="2400" b="1" i="1" dirty="0" smtClean="0">
                                <a:latin typeface="Cambria Math" panose="02040503050406030204" pitchFamily="18" charset="0"/>
                              </a:rPr>
                              <m:t>为</m:t>
                            </m:r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质</m:t>
                            </m:r>
                            <m:r>
                              <a:rPr lang="zh-CN" altLang="en-US" sz="2400" b="1" i="1" dirty="0" smtClean="0">
                                <a:latin typeface="Cambria Math" panose="02040503050406030204" pitchFamily="18" charset="0"/>
                              </a:rPr>
                              <m:t>数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5801" y="99524"/>
                <a:ext cx="10956155" cy="794095"/>
              </a:xfrm>
              <a:blipFill rotWithShape="0">
                <a:blip r:embed="rId2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8374" y="974874"/>
                <a:ext cx="10582081" cy="5488272"/>
              </a:xfrm>
            </p:spPr>
            <p:txBody>
              <a:bodyPr/>
              <a:lstStyle/>
              <a:p>
                <a:r>
                  <a:rPr lang="zh-CN" altLang="en-US" sz="2000" dirty="0" smtClean="0"/>
                  <a:t>上述式子正确性显然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由于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a-DK" altLang="zh-CN" sz="2000" dirty="0"/>
                      <m:t>⌊</m:t>
                    </m:r>
                    <m:r>
                      <m:rPr>
                        <m:nor/>
                      </m:rPr>
                      <a:rPr lang="en-US" altLang="zh-CN" sz="2000" dirty="0"/>
                      <m:t>n</m:t>
                    </m:r>
                    <m:r>
                      <m:rPr>
                        <m:nor/>
                      </m:rPr>
                      <a:rPr lang="en-US" altLang="da-DK" sz="2000" dirty="0"/>
                      <m:t>/</m:t>
                    </m:r>
                    <m:r>
                      <m:rPr>
                        <m:nor/>
                      </m:rPr>
                      <a:rPr lang="en-US" altLang="zh-CN" sz="2000" dirty="0"/>
                      <m:t>i</m:t>
                    </m:r>
                    <m:r>
                      <m:rPr>
                        <m:nor/>
                      </m:rPr>
                      <a:rPr lang="da-DK" altLang="zh-CN" sz="2000" dirty="0"/>
                      <m:t>⌋</m:t>
                    </m:r>
                  </m:oMath>
                </a14:m>
                <a:r>
                  <a:rPr lang="zh-CN" altLang="en-US" sz="2000" dirty="0" smtClean="0"/>
                  <a:t>的值只有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zh-CN" altLang="en-US" sz="2000" dirty="0" smtClean="0"/>
                  <a:t>个，所以可以分块。</a:t>
                </a:r>
                <a:endParaRPr lang="en-US" altLang="zh-CN" sz="2000" dirty="0" smtClean="0"/>
              </a:p>
              <a:p>
                <a:r>
                  <a:rPr lang="en-US" altLang="zh-CN" sz="2000" dirty="0"/>
                  <a:t>g</a:t>
                </a:r>
                <a:r>
                  <a:rPr lang="en-US" altLang="zh-CN" sz="2000" dirty="0" smtClean="0"/>
                  <a:t>(p)=3(p^2-p)+1,</a:t>
                </a:r>
                <a:r>
                  <a:rPr lang="zh-CN" altLang="en-US" sz="2000" dirty="0" smtClean="0"/>
                  <a:t>所以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da-DK" altLang="zh-CN" sz="2000" dirty="0"/>
                          <m:t>⌊</m:t>
                        </m:r>
                        <m:r>
                          <m:rPr>
                            <m:nor/>
                          </m:rPr>
                          <a:rPr lang="en-US" altLang="zh-CN" sz="2000" dirty="0"/>
                          <m:t>n</m:t>
                        </m:r>
                        <m:r>
                          <m:rPr>
                            <m:nor/>
                          </m:rPr>
                          <a:rPr lang="en-US" altLang="da-DK" sz="2000" dirty="0"/>
                          <m:t>/</m:t>
                        </m:r>
                        <m:r>
                          <m:rPr>
                            <m:nor/>
                          </m:rPr>
                          <a:rPr lang="en-US" altLang="zh-CN" sz="2000" dirty="0"/>
                          <m:t>i</m:t>
                        </m:r>
                        <m:r>
                          <m:rPr>
                            <m:nor/>
                          </m:rPr>
                          <a:rPr lang="da-DK" altLang="zh-CN" sz="2000" dirty="0"/>
                          <m:t>⌋</m:t>
                        </m:r>
                        <m:r>
                          <m:rPr>
                            <m:nor/>
                          </m:rPr>
                          <a:rPr lang="en-US" altLang="zh-CN" sz="2000" b="1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sz="2000" b="1" dirty="0"/>
                          <m:t>p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</a:rPr>
                          <m:t>为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质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</a:rPr>
                          <m:t>数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2000" dirty="0" smtClean="0"/>
                  <a:t>可以直接用洲阁筛算，那么只考虑后部分的复杂度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latin typeface="Cambria Math" panose="02040503050406030204" pitchFamily="18" charset="0"/>
                      </a:rPr>
                      <m:t>约为</m:t>
                    </m:r>
                  </m:oMath>
                </a14:m>
                <a:r>
                  <a:rPr lang="en-US" altLang="zh-CN" sz="2000" dirty="0"/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/>
                      <m:t>n</m:t>
                    </m:r>
                  </m:oMath>
                </a14:m>
                <a:r>
                  <a:rPr lang="en-US" altLang="zh-CN" sz="2000" dirty="0" smtClean="0"/>
                  <a:t>^(</a:t>
                </a:r>
                <a:r>
                  <a:rPr lang="en-US" altLang="zh-CN" sz="2000" dirty="0"/>
                  <a:t>3</a:t>
                </a:r>
                <a:r>
                  <a:rPr lang="en-US" altLang="zh-CN" sz="2000" dirty="0" smtClean="0"/>
                  <a:t>/4)/log(n))</a:t>
                </a:r>
              </a:p>
              <a:p>
                <a:r>
                  <a:rPr lang="zh-CN" altLang="en-US" sz="2000" dirty="0"/>
                  <a:t>前部</a:t>
                </a:r>
                <a:r>
                  <a:rPr lang="zh-CN" altLang="en-US" sz="2000" dirty="0" smtClean="0"/>
                  <a:t>分要怎么计算呢？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设</a:t>
                </a:r>
                <a:r>
                  <a:rPr lang="en-US" altLang="zh-CN" sz="2000" dirty="0" smtClean="0"/>
                  <a:t>f[</a:t>
                </a:r>
                <a:r>
                  <a:rPr lang="en-US" altLang="zh-CN" sz="2000" dirty="0" err="1" smtClean="0"/>
                  <a:t>i</a:t>
                </a:r>
                <a:r>
                  <a:rPr lang="en-US" altLang="zh-CN" sz="2000" dirty="0" smtClean="0"/>
                  <a:t>][j]</a:t>
                </a:r>
                <a:r>
                  <a:rPr lang="zh-CN" altLang="en-US" sz="2000" dirty="0" smtClean="0"/>
                  <a:t>表示只含有前</a:t>
                </a:r>
                <a:r>
                  <a:rPr lang="en-US" altLang="zh-CN" sz="2000" dirty="0" err="1" smtClean="0"/>
                  <a:t>i</a:t>
                </a:r>
                <a:r>
                  <a:rPr lang="zh-CN" altLang="en-US" sz="2000" dirty="0" smtClean="0"/>
                  <a:t>种质因子且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a-DK" altLang="zh-CN" sz="2000" dirty="0"/>
                      <m:t>⌊</m:t>
                    </m:r>
                    <m:r>
                      <m:rPr>
                        <m:nor/>
                      </m:rPr>
                      <a:rPr lang="en-US" altLang="zh-CN" sz="2000" dirty="0"/>
                      <m:t>n</m:t>
                    </m:r>
                    <m:r>
                      <m:rPr>
                        <m:nor/>
                      </m:rPr>
                      <a:rPr lang="en-US" altLang="da-DK" sz="2000" dirty="0"/>
                      <m:t>/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da-DK" altLang="zh-CN" sz="2000" dirty="0"/>
                      <m:t>⌋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en-US" altLang="zh-CN" sz="2000" dirty="0" smtClean="0"/>
                  <a:t>g(x)</a:t>
                </a:r>
                <a:r>
                  <a:rPr lang="zh-CN" altLang="en-US" sz="2000" dirty="0" smtClean="0"/>
                  <a:t>之和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其中</a:t>
                </a:r>
                <a:r>
                  <a:rPr lang="en-US" altLang="zh-CN" sz="2000" dirty="0" smtClean="0"/>
                  <a:t>f[0][n]=1)</a:t>
                </a:r>
                <a:r>
                  <a:rPr lang="zh-CN" altLang="en-US" sz="2000" dirty="0" smtClean="0"/>
                  <a:t>。第二维状态可以缩为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zh-CN" altLang="en-US" sz="2000" dirty="0" smtClean="0"/>
                  <a:t>个。朴素的转移：</a:t>
                </a: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/>
                      <m:t>f</m:t>
                    </m:r>
                    <m:r>
                      <m:rPr>
                        <m:nor/>
                      </m:rPr>
                      <a:rPr lang="en-US" altLang="zh-CN" sz="2000" dirty="0"/>
                      <m:t>[</m:t>
                    </m:r>
                    <m:r>
                      <m:rPr>
                        <m:nor/>
                      </m:rPr>
                      <a:rPr lang="en-US" altLang="zh-CN" sz="2000" dirty="0"/>
                      <m:t>i</m:t>
                    </m:r>
                    <m:r>
                      <m:rPr>
                        <m:nor/>
                      </m:rPr>
                      <a:rPr lang="en-US" altLang="zh-CN" sz="2000" dirty="0"/>
                      <m:t>][</m:t>
                    </m:r>
                    <m:r>
                      <m:rPr>
                        <m:nor/>
                      </m:rPr>
                      <a:rPr lang="da-DK" altLang="zh-CN" sz="2000" dirty="0"/>
                      <m:t>⌊</m:t>
                    </m:r>
                    <m:r>
                      <m:rPr>
                        <m:nor/>
                      </m:rPr>
                      <a:rPr lang="en-US" altLang="zh-CN" sz="2000" dirty="0"/>
                      <m:t>j</m:t>
                    </m:r>
                    <m:r>
                      <m:rPr>
                        <m:nor/>
                      </m:rPr>
                      <a:rPr lang="en-US" altLang="zh-CN" sz="2000" dirty="0"/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m:rPr>
                        <m:nor/>
                      </m:rPr>
                      <a:rPr lang="da-DK" altLang="zh-CN" sz="2000" dirty="0"/>
                      <m:t>⌋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]+=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(c=0~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 smtClean="0"/>
                  <a:t>)</a:t>
                </a:r>
              </a:p>
              <a:p>
                <a:r>
                  <a:rPr lang="zh-CN" altLang="en-US" sz="2000" dirty="0" smtClean="0"/>
                  <a:t>注意到当</a:t>
                </a:r>
                <a:r>
                  <a:rPr lang="en-US" altLang="zh-CN" sz="2000" dirty="0" smtClean="0"/>
                  <a:t>j&lt;=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altLang="zh-CN" sz="2000" dirty="0" smtClean="0"/>
                  <a:t>,</a:t>
                </a: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nor/>
                          </m:rPr>
                          <a:rPr lang="da-DK" altLang="zh-CN" sz="1600" dirty="0"/>
                          <m:t>⌊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n</m:t>
                        </m:r>
                        <m:r>
                          <m:rPr>
                            <m:nor/>
                          </m:rPr>
                          <a:rPr lang="en-US" altLang="da-DK" sz="1600" dirty="0"/>
                          <m:t>/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i</m:t>
                        </m:r>
                        <m:r>
                          <m:rPr>
                            <m:nor/>
                          </m:rPr>
                          <a:rPr lang="da-DK" altLang="zh-CN" sz="1600" dirty="0"/>
                          <m:t>⌋</m:t>
                        </m:r>
                        <m:r>
                          <m:rPr>
                            <m:nor/>
                          </m:rPr>
                          <a:rPr lang="en-US" altLang="zh-CN" sz="1600" b="1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sz="1600" b="1" dirty="0"/>
                          <m:t>p</m:t>
                        </m:r>
                        <m:r>
                          <a:rPr lang="zh-CN" altLang="en-US" sz="1600" b="1" i="1" dirty="0">
                            <a:latin typeface="Cambria Math" panose="02040503050406030204" pitchFamily="18" charset="0"/>
                          </a:rPr>
                          <m:t>为</m:t>
                        </m:r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质</m:t>
                        </m:r>
                        <m:r>
                          <a:rPr lang="zh-CN" altLang="en-US" sz="1600" b="1" i="1" dirty="0">
                            <a:latin typeface="Cambria Math" panose="02040503050406030204" pitchFamily="18" charset="0"/>
                          </a:rPr>
                          <m:t>数</m:t>
                        </m:r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1600" dirty="0" smtClean="0"/>
                  <a:t>=1</a:t>
                </a:r>
                <a:r>
                  <a:rPr lang="zh-CN" altLang="en-US" sz="1600" dirty="0" smtClean="0"/>
                  <a:t>，这就可以作为突破口。</a:t>
                </a:r>
                <a:endParaRPr lang="en-US" altLang="zh-CN" sz="1600" dirty="0" smtClean="0"/>
              </a:p>
              <a:p>
                <a:endParaRPr lang="en-US" altLang="zh-CN" sz="1600" dirty="0" smtClean="0"/>
              </a:p>
              <a:p>
                <a:endParaRPr lang="en-US" altLang="zh-CN" sz="160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374" y="974874"/>
                <a:ext cx="10582081" cy="5488272"/>
              </a:xfrm>
              <a:blipFill rotWithShape="0">
                <a:blip r:embed="rId3"/>
                <a:stretch>
                  <a:fillRect l="-346" r="-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4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/>
              <p:cNvSpPr>
                <a:spLocks noGrp="1"/>
              </p:cNvSpPr>
              <p:nvPr>
                <p:ph type="title"/>
              </p:nvPr>
            </p:nvSpPr>
            <p:spPr>
              <a:xfrm>
                <a:off x="1468776" y="4511331"/>
                <a:ext cx="11140399" cy="69959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复杂</a:t>
                </a:r>
                <a:r>
                  <a:rPr lang="zh-CN" altLang="en-US" sz="2800" dirty="0" smtClean="0"/>
                  <a:t>度估计类似，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约为</m:t>
                    </m:r>
                  </m:oMath>
                </a14:m>
                <a:r>
                  <a:rPr lang="en-US" altLang="zh-CN" sz="2800" dirty="0"/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/>
                      <m:t>n</m:t>
                    </m:r>
                  </m:oMath>
                </a14:m>
                <a:r>
                  <a:rPr lang="en-US" altLang="zh-CN" sz="2800" dirty="0"/>
                  <a:t>^(3/4)/log(n</a:t>
                </a:r>
                <a:r>
                  <a:rPr lang="en-US" altLang="zh-CN" sz="2800" dirty="0" smtClean="0"/>
                  <a:t>))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标题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68776" y="4511331"/>
                <a:ext cx="11140399" cy="699595"/>
              </a:xfrm>
              <a:blipFill rotWithShape="0">
                <a:blip r:embed="rId2"/>
                <a:stretch>
                  <a:fillRect l="-1149" b="-2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1" y="1266825"/>
            <a:ext cx="8991754" cy="2793817"/>
          </a:xfrm>
        </p:spPr>
      </p:pic>
    </p:spTree>
    <p:extLst>
      <p:ext uri="{BB962C8B-B14F-4D97-AF65-F5344CB8AC3E}">
        <p14:creationId xmlns:p14="http://schemas.microsoft.com/office/powerpoint/2010/main" val="35476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1784424" y="1781465"/>
            <a:ext cx="7754432" cy="2011218"/>
          </a:xfrm>
        </p:spPr>
        <p:txBody>
          <a:bodyPr/>
          <a:lstStyle/>
          <a:p>
            <a:r>
              <a:rPr lang="zh-CN" altLang="en-US" dirty="0" smtClean="0"/>
              <a:t>通过上题，我们发现洲阁筛是处理积性函数的强大工具，在应用上比杜教筛更广，不过编程复杂度也高一些。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8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1" y="1908433"/>
            <a:ext cx="11648082" cy="3245458"/>
          </a:xfrm>
        </p:spPr>
      </p:pic>
      <p:sp>
        <p:nvSpPr>
          <p:cNvPr id="4" name="文本框 3"/>
          <p:cNvSpPr txBox="1"/>
          <p:nvPr/>
        </p:nvSpPr>
        <p:spPr>
          <a:xfrm>
            <a:off x="926275" y="1009403"/>
            <a:ext cx="7267699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接下来证上式的分母都是整数</a:t>
            </a:r>
          </a:p>
        </p:txBody>
      </p:sp>
    </p:spTree>
    <p:extLst>
      <p:ext uri="{BB962C8B-B14F-4D97-AF65-F5344CB8AC3E}">
        <p14:creationId xmlns:p14="http://schemas.microsoft.com/office/powerpoint/2010/main" val="27800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710" y="1795780"/>
            <a:ext cx="11192510" cy="4173855"/>
          </a:xfrm>
        </p:spPr>
        <p:txBody>
          <a:bodyPr/>
          <a:lstStyle/>
          <a:p>
            <a:r>
              <a:rPr lang="zh-CN" altLang="en-US" sz="4000" dirty="0"/>
              <a:t>求</a:t>
            </a:r>
            <a:r>
              <a:rPr lang="en-US" altLang="zh-CN" sz="4000" dirty="0" smtClean="0"/>
              <a:t>n(n&lt;=10^9)</a:t>
            </a:r>
            <a:r>
              <a:rPr lang="zh-CN" altLang="en-US" sz="4000" dirty="0" smtClean="0"/>
              <a:t>以内</a:t>
            </a:r>
            <a:r>
              <a:rPr lang="zh-CN" altLang="en-US" sz="4000" dirty="0"/>
              <a:t>所有合数的次大质因子之和，这里的次大因子的定义如下：</a:t>
            </a:r>
          </a:p>
          <a:p>
            <a:r>
              <a:rPr lang="zh-CN" altLang="en-US" sz="4000" dirty="0"/>
              <a:t>设</a:t>
            </a:r>
            <a:r>
              <a:rPr lang="en-US" altLang="zh-CN" sz="4000" dirty="0"/>
              <a:t>n=</a:t>
            </a:r>
            <a:r>
              <a:rPr lang="en-US" altLang="zh-CN" sz="4000" dirty="0" err="1"/>
              <a:t>Π</a:t>
            </a:r>
            <a:r>
              <a:rPr lang="en-US" altLang="zh-CN" dirty="0" err="1"/>
              <a:t>i</a:t>
            </a:r>
            <a:r>
              <a:rPr lang="en-US" altLang="zh-CN" dirty="0"/>
              <a:t>=1~t</a:t>
            </a:r>
            <a:r>
              <a:rPr lang="en-US" altLang="zh-CN" sz="4000" dirty="0"/>
              <a:t>p[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]^k[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],</a:t>
            </a:r>
            <a:r>
              <a:rPr lang="zh-CN" altLang="en-US" sz="4000" dirty="0"/>
              <a:t>其中</a:t>
            </a:r>
            <a:r>
              <a:rPr lang="en-US" altLang="zh-CN" sz="4000" dirty="0"/>
              <a:t>p[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</a:t>
            </a:r>
            <a:r>
              <a:rPr lang="zh-CN" altLang="en-US" sz="4000" dirty="0"/>
              <a:t>均为质数且</a:t>
            </a:r>
            <a:r>
              <a:rPr lang="en-US" altLang="zh-CN" sz="4000" dirty="0"/>
              <a:t>p[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]&lt;p[i+1]</a:t>
            </a:r>
          </a:p>
          <a:p>
            <a:r>
              <a:rPr lang="zh-CN" altLang="en-US" sz="4000" dirty="0"/>
              <a:t>次大质因子为</a:t>
            </a:r>
            <a:r>
              <a:rPr lang="en-US" altLang="zh-CN" sz="4000" dirty="0"/>
              <a:t>p[t-1],</a:t>
            </a:r>
            <a:r>
              <a:rPr lang="zh-CN" altLang="en-US" sz="4000" dirty="0"/>
              <a:t>若</a:t>
            </a:r>
            <a:r>
              <a:rPr lang="en-US" altLang="zh-CN" sz="4000" dirty="0"/>
              <a:t>t&lt;2</a:t>
            </a:r>
            <a:r>
              <a:rPr lang="zh-CN" altLang="en-US" sz="4000" dirty="0"/>
              <a:t>则不计算。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060" y="753745"/>
            <a:ext cx="11798300" cy="593280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>
                <a:sym typeface="+mn-ea"/>
              </a:rPr>
              <a:t>同样把质因子以</a:t>
            </a:r>
            <a:r>
              <a:rPr lang="zh-CN" altLang="en-US" sz="2000" dirty="0" smtClean="0">
                <a:sym typeface="+mn-ea"/>
              </a:rPr>
              <a:t>√</a:t>
            </a:r>
            <a:r>
              <a:rPr lang="en-US" altLang="zh-CN" sz="2000" dirty="0" smtClean="0">
                <a:sym typeface="+mn-ea"/>
              </a:rPr>
              <a:t>n</a:t>
            </a:r>
            <a:r>
              <a:rPr lang="zh-CN" altLang="en-US" sz="2000" dirty="0" smtClean="0">
                <a:sym typeface="+mn-ea"/>
              </a:rPr>
              <a:t>为阈值分成两部分考虑</a:t>
            </a:r>
          </a:p>
          <a:p>
            <a:r>
              <a:rPr lang="zh-CN" altLang="en-US" sz="2000"/>
              <a:t>设</a:t>
            </a:r>
            <a:r>
              <a:rPr lang="en-US" altLang="zh-CN" sz="2000"/>
              <a:t>F[i]</a:t>
            </a:r>
            <a:r>
              <a:rPr lang="zh-CN" altLang="en-US" sz="2000"/>
              <a:t>为</a:t>
            </a:r>
            <a:r>
              <a:rPr lang="en-US" altLang="zh-CN" sz="2000"/>
              <a:t>i</a:t>
            </a:r>
            <a:r>
              <a:rPr lang="zh-CN" altLang="en-US" sz="2000"/>
              <a:t>的次大质因子，</a:t>
            </a:r>
            <a:r>
              <a:rPr lang="en-US" altLang="zh-CN" sz="2000"/>
              <a:t>G[i]</a:t>
            </a:r>
            <a:r>
              <a:rPr lang="zh-CN" altLang="en-US" sz="2000"/>
              <a:t>为</a:t>
            </a:r>
            <a:r>
              <a:rPr lang="en-US" altLang="zh-CN" sz="2000"/>
              <a:t>i</a:t>
            </a:r>
            <a:r>
              <a:rPr lang="zh-CN" altLang="en-US" sz="2000"/>
              <a:t>的最大质因子</a:t>
            </a:r>
          </a:p>
          <a:p>
            <a:r>
              <a:rPr lang="zh-CN" altLang="en-US" sz="2000"/>
              <a:t>我们可以线性筛处理出所有</a:t>
            </a:r>
            <a:r>
              <a:rPr lang="en-US" altLang="zh-CN" sz="2000"/>
              <a:t>i&lt;</a:t>
            </a:r>
            <a:r>
              <a:rPr lang="zh-CN" altLang="en-US" sz="2000" dirty="0" smtClean="0">
                <a:sym typeface="+mn-ea"/>
              </a:rPr>
              <a:t>√</a:t>
            </a:r>
            <a:r>
              <a:rPr lang="en-US" altLang="zh-CN" sz="2000" dirty="0" smtClean="0">
                <a:sym typeface="+mn-ea"/>
              </a:rPr>
              <a:t>n</a:t>
            </a:r>
            <a:r>
              <a:rPr lang="zh-CN" altLang="en-US" sz="2000" dirty="0" smtClean="0">
                <a:sym typeface="+mn-ea"/>
              </a:rPr>
              <a:t>的</a:t>
            </a:r>
            <a:r>
              <a:rPr lang="en-US" altLang="zh-CN" sz="2000"/>
              <a:t>F[i]</a:t>
            </a:r>
            <a:r>
              <a:rPr lang="zh-CN" altLang="en-US" sz="2000"/>
              <a:t>和</a:t>
            </a:r>
            <a:r>
              <a:rPr lang="en-US" altLang="zh-CN" sz="2000"/>
              <a:t>G[i]</a:t>
            </a:r>
          </a:p>
          <a:p>
            <a:r>
              <a:rPr lang="zh-CN" altLang="en-US" sz="2000"/>
              <a:t>则</a:t>
            </a:r>
            <a:r>
              <a:rPr lang="en-US" altLang="zh-CN" sz="2000"/>
              <a:t>ans=(</a:t>
            </a:r>
            <a:r>
              <a:rPr lang="zh-CN" altLang="en-US" sz="2000"/>
              <a:t>第一部分</a:t>
            </a:r>
            <a:r>
              <a:rPr lang="en-US" altLang="zh-CN" sz="2000"/>
              <a:t>)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i=1~</a:t>
            </a:r>
            <a:r>
              <a:rPr lang="zh-CN" altLang="en-US" sz="1400" dirty="0" smtClean="0">
                <a:sym typeface="+mn-ea"/>
              </a:rPr>
              <a:t>√</a:t>
            </a:r>
            <a:r>
              <a:rPr lang="en-US" altLang="zh-CN" sz="1400" dirty="0" smtClean="0">
                <a:sym typeface="+mn-ea"/>
              </a:rPr>
              <a:t>n</a:t>
            </a:r>
            <a:r>
              <a:rPr lang="en-US" altLang="zh-CN" sz="2000" dirty="0" smtClean="0">
                <a:sym typeface="+mn-ea"/>
              </a:rPr>
              <a:t>F[i]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i=1~</a:t>
            </a:r>
            <a:r>
              <a:rPr lang="zh-CN" altLang="en-US" sz="1400" dirty="0" smtClean="0">
                <a:sym typeface="+mn-ea"/>
              </a:rPr>
              <a:t>√</a:t>
            </a:r>
            <a:r>
              <a:rPr lang="en-US" altLang="zh-CN" sz="1400" dirty="0" smtClean="0">
                <a:sym typeface="+mn-ea"/>
              </a:rPr>
              <a:t>n</a:t>
            </a:r>
            <a:r>
              <a:rPr lang="en-US" altLang="zh-CN" sz="2000" dirty="0" smtClean="0">
                <a:sym typeface="+mn-ea"/>
              </a:rPr>
              <a:t>G[i]*(</a:t>
            </a:r>
            <a:r>
              <a:rPr lang="zh-CN" altLang="en-US" sz="2000" dirty="0" smtClean="0">
                <a:sym typeface="+mn-ea"/>
              </a:rPr>
              <a:t>√</a:t>
            </a:r>
            <a:r>
              <a:rPr lang="en-US" altLang="zh-CN" sz="2000" dirty="0" smtClean="0">
                <a:sym typeface="+mn-ea"/>
              </a:rPr>
              <a:t>n~</a:t>
            </a:r>
            <a:r>
              <a:rPr lang="da-DK" altLang="zh-CN" sz="2000" dirty="0" smtClean="0">
                <a:sym typeface="+mn-ea"/>
              </a:rPr>
              <a:t>⌊</a:t>
            </a:r>
            <a:r>
              <a:rPr lang="en-US" altLang="da-DK" sz="2000" dirty="0" smtClean="0">
                <a:sym typeface="+mn-ea"/>
              </a:rPr>
              <a:t>n/i</a:t>
            </a:r>
            <a:r>
              <a:rPr lang="da-DK" altLang="zh-CN" sz="2000" dirty="0" smtClean="0">
                <a:sym typeface="+mn-ea"/>
              </a:rPr>
              <a:t>⌋</a:t>
            </a:r>
            <a:r>
              <a:rPr lang="zh-CN" altLang="da-DK" sz="2000" dirty="0" smtClean="0">
                <a:sym typeface="+mn-ea"/>
              </a:rPr>
              <a:t>的素数个数</a:t>
            </a:r>
            <a:r>
              <a:rPr lang="en-US" altLang="zh-CN" sz="2000" dirty="0" smtClean="0">
                <a:sym typeface="+mn-ea"/>
              </a:rPr>
              <a:t>)+</a:t>
            </a:r>
          </a:p>
          <a:p>
            <a:r>
              <a:rPr lang="en-US" altLang="zh-CN" sz="2000" dirty="0" smtClean="0">
                <a:sym typeface="+mn-ea"/>
              </a:rPr>
              <a:t>(</a:t>
            </a:r>
            <a:r>
              <a:rPr lang="zh-CN" altLang="en-US" sz="2000" dirty="0" smtClean="0">
                <a:sym typeface="+mn-ea"/>
              </a:rPr>
              <a:t>第二部分</a:t>
            </a:r>
            <a:r>
              <a:rPr lang="en-US" altLang="zh-CN" sz="2000" dirty="0" smtClean="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i=</a:t>
            </a:r>
            <a:r>
              <a:rPr lang="zh-CN" altLang="en-US" sz="1400" dirty="0" smtClean="0">
                <a:sym typeface="+mn-ea"/>
              </a:rPr>
              <a:t>√</a:t>
            </a:r>
            <a:r>
              <a:rPr lang="en-US" altLang="zh-CN" sz="1400" dirty="0" smtClean="0">
                <a:sym typeface="+mn-ea"/>
              </a:rPr>
              <a:t>n+1</a:t>
            </a:r>
            <a:r>
              <a:rPr lang="en-US" altLang="zh-CN" sz="1400">
                <a:sym typeface="+mn-ea"/>
              </a:rPr>
              <a:t>~</a:t>
            </a:r>
            <a:r>
              <a:rPr lang="en-US" altLang="zh-CN" sz="1400" dirty="0" smtClean="0">
                <a:sym typeface="+mn-ea"/>
              </a:rPr>
              <a:t>n(</a:t>
            </a:r>
            <a:r>
              <a:rPr lang="zh-CN" altLang="en-US" sz="1400" dirty="0" smtClean="0">
                <a:sym typeface="+mn-ea"/>
              </a:rPr>
              <a:t>且</a:t>
            </a:r>
            <a:r>
              <a:rPr lang="en-US" altLang="zh-CN" sz="1400" dirty="0" smtClean="0">
                <a:sym typeface="+mn-ea"/>
              </a:rPr>
              <a:t>i</a:t>
            </a:r>
            <a:r>
              <a:rPr lang="zh-CN" altLang="en-US" sz="1400" dirty="0" smtClean="0">
                <a:sym typeface="+mn-ea"/>
              </a:rPr>
              <a:t>不含有大于√</a:t>
            </a:r>
            <a:r>
              <a:rPr lang="en-US" altLang="zh-CN" sz="1400" dirty="0" smtClean="0">
                <a:sym typeface="+mn-ea"/>
              </a:rPr>
              <a:t>n</a:t>
            </a:r>
            <a:r>
              <a:rPr lang="zh-CN" altLang="en-US" sz="1400" dirty="0" smtClean="0">
                <a:sym typeface="+mn-ea"/>
              </a:rPr>
              <a:t>的因子</a:t>
            </a:r>
            <a:r>
              <a:rPr lang="en-US" altLang="zh-CN" sz="1400" dirty="0" smtClean="0">
                <a:sym typeface="+mn-ea"/>
              </a:rPr>
              <a:t>)</a:t>
            </a:r>
            <a:r>
              <a:rPr lang="en-US" altLang="zh-CN" sz="2000" dirty="0" smtClean="0">
                <a:sym typeface="+mn-ea"/>
              </a:rPr>
              <a:t>F[i].</a:t>
            </a:r>
          </a:p>
          <a:p>
            <a:r>
              <a:rPr lang="zh-CN" altLang="en-US" sz="2000" dirty="0" smtClean="0">
                <a:sym typeface="+mn-ea"/>
              </a:rPr>
              <a:t>第一部分</a:t>
            </a:r>
            <a:r>
              <a:rPr lang="zh-CN" altLang="da-DK" sz="2000" dirty="0" smtClean="0">
                <a:sym typeface="+mn-ea"/>
              </a:rPr>
              <a:t>可以分块计算。关键第二部分怎么计算？</a:t>
            </a:r>
          </a:p>
          <a:p>
            <a:r>
              <a:rPr lang="zh-CN" altLang="en-US" sz="2000" dirty="0" smtClean="0">
                <a:sym typeface="+mn-ea"/>
              </a:rPr>
              <a:t>将不超过√</a:t>
            </a:r>
            <a:r>
              <a:rPr lang="en-US" altLang="zh-CN" sz="2000" dirty="0" smtClean="0">
                <a:sym typeface="+mn-ea"/>
              </a:rPr>
              <a:t>n</a:t>
            </a:r>
            <a:r>
              <a:rPr lang="zh-CN" altLang="en-US" sz="2000" dirty="0" smtClean="0">
                <a:sym typeface="+mn-ea"/>
              </a:rPr>
              <a:t>的素数升序排序为</a:t>
            </a:r>
            <a:r>
              <a:rPr lang="en-US" altLang="zh-CN" sz="2000" dirty="0" smtClean="0">
                <a:sym typeface="+mn-ea"/>
              </a:rPr>
              <a:t>p1~pm</a:t>
            </a:r>
          </a:p>
          <a:p>
            <a:r>
              <a:rPr lang="zh-CN" altLang="en-US" sz="2000" dirty="0" smtClean="0">
                <a:sym typeface="+mn-ea"/>
              </a:rPr>
              <a:t>设</a:t>
            </a:r>
            <a:r>
              <a:rPr lang="en-US" altLang="zh-CN" sz="2000" dirty="0" smtClean="0">
                <a:sym typeface="+mn-ea"/>
              </a:rPr>
              <a:t>f[x][j]</a:t>
            </a:r>
            <a:r>
              <a:rPr lang="zh-CN" altLang="en-US" sz="2000" dirty="0" smtClean="0">
                <a:sym typeface="+mn-ea"/>
              </a:rPr>
              <a:t>表示只包含前</a:t>
            </a:r>
            <a:r>
              <a:rPr lang="en-US" altLang="zh-CN" sz="2000" dirty="0" smtClean="0">
                <a:sym typeface="+mn-ea"/>
              </a:rPr>
              <a:t>x</a:t>
            </a:r>
            <a:r>
              <a:rPr lang="zh-CN" altLang="en-US" sz="2000" dirty="0" smtClean="0">
                <a:sym typeface="+mn-ea"/>
              </a:rPr>
              <a:t>种质因子，且</a:t>
            </a:r>
            <a:r>
              <a:rPr lang="en-US" altLang="zh-CN" sz="2000" dirty="0" smtClean="0">
                <a:sym typeface="+mn-ea"/>
              </a:rPr>
              <a:t>i&lt;=j</a:t>
            </a:r>
            <a:r>
              <a:rPr lang="zh-CN" altLang="en-US" sz="2000" dirty="0" smtClean="0">
                <a:sym typeface="+mn-ea"/>
              </a:rPr>
              <a:t>的</a:t>
            </a:r>
            <a:r>
              <a:rPr lang="en-US" altLang="zh-CN" sz="2000" dirty="0" smtClean="0">
                <a:sym typeface="+mn-ea"/>
              </a:rPr>
              <a:t>f(i)</a:t>
            </a:r>
            <a:r>
              <a:rPr lang="zh-CN" altLang="en-US" sz="2000" dirty="0" smtClean="0">
                <a:sym typeface="+mn-ea"/>
              </a:rPr>
              <a:t>之和</a:t>
            </a:r>
            <a:r>
              <a:rPr lang="en-US" altLang="zh-CN" sz="2000" dirty="0" smtClean="0">
                <a:sym typeface="+mn-ea"/>
              </a:rPr>
              <a:t>,g[x][j]</a:t>
            </a:r>
            <a:r>
              <a:rPr lang="zh-CN" altLang="en-US" sz="2000" dirty="0" smtClean="0">
                <a:sym typeface="+mn-ea"/>
              </a:rPr>
              <a:t>表示的意义类似。</a:t>
            </a:r>
          </a:p>
          <a:p>
            <a:r>
              <a:rPr lang="zh-CN" altLang="en-US" sz="2000" dirty="0" smtClean="0">
                <a:sym typeface="+mn-ea"/>
              </a:rPr>
              <a:t>设</a:t>
            </a:r>
            <a:r>
              <a:rPr lang="en-US" altLang="zh-CN" sz="2000" dirty="0" smtClean="0">
                <a:sym typeface="+mn-ea"/>
              </a:rPr>
              <a:t>t[x][j]</a:t>
            </a:r>
            <a:r>
              <a:rPr lang="zh-CN" altLang="en-US" sz="2000" dirty="0" smtClean="0">
                <a:sym typeface="+mn-ea"/>
              </a:rPr>
              <a:t>表示只包含前</a:t>
            </a:r>
            <a:r>
              <a:rPr lang="en-US" altLang="zh-CN" sz="2000" dirty="0" smtClean="0">
                <a:sym typeface="+mn-ea"/>
              </a:rPr>
              <a:t>x</a:t>
            </a:r>
            <a:r>
              <a:rPr lang="zh-CN" altLang="en-US" sz="2000" dirty="0" smtClean="0">
                <a:sym typeface="+mn-ea"/>
              </a:rPr>
              <a:t>种质因子，且</a:t>
            </a:r>
            <a:r>
              <a:rPr lang="en-US" altLang="zh-CN" sz="2000" dirty="0" smtClean="0">
                <a:sym typeface="+mn-ea"/>
              </a:rPr>
              <a:t>i&lt;=j</a:t>
            </a:r>
            <a:r>
              <a:rPr lang="zh-CN" altLang="en-US" sz="2000" dirty="0" smtClean="0">
                <a:sym typeface="+mn-ea"/>
              </a:rPr>
              <a:t>的</a:t>
            </a:r>
            <a:r>
              <a:rPr lang="en-US" altLang="zh-CN" sz="2000" dirty="0" smtClean="0">
                <a:sym typeface="+mn-ea"/>
              </a:rPr>
              <a:t>i</a:t>
            </a:r>
            <a:r>
              <a:rPr lang="zh-CN" altLang="en-US" sz="2000" dirty="0" smtClean="0">
                <a:sym typeface="+mn-ea"/>
              </a:rPr>
              <a:t>的个数。</a:t>
            </a:r>
          </a:p>
          <a:p>
            <a:r>
              <a:rPr lang="en-US" altLang="zh-CN" sz="2000" dirty="0" smtClean="0">
                <a:sym typeface="+mn-ea"/>
              </a:rPr>
              <a:t>f[m][n]-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i=1~</a:t>
            </a:r>
            <a:r>
              <a:rPr lang="zh-CN" altLang="en-US" sz="1400" dirty="0" smtClean="0">
                <a:sym typeface="+mn-ea"/>
              </a:rPr>
              <a:t>√</a:t>
            </a:r>
            <a:r>
              <a:rPr lang="en-US" altLang="zh-CN" sz="1400" dirty="0" smtClean="0">
                <a:sym typeface="+mn-ea"/>
              </a:rPr>
              <a:t>n</a:t>
            </a:r>
            <a:r>
              <a:rPr lang="en-US" altLang="zh-CN" sz="2000" dirty="0" smtClean="0">
                <a:sym typeface="+mn-ea"/>
              </a:rPr>
              <a:t>F[i]</a:t>
            </a:r>
            <a:r>
              <a:rPr lang="zh-CN" altLang="en-US" sz="2000" dirty="0" smtClean="0">
                <a:sym typeface="+mn-ea"/>
              </a:rPr>
              <a:t>即为需要求得答案。</a:t>
            </a:r>
          </a:p>
          <a:p>
            <a:r>
              <a:rPr lang="zh-CN" altLang="en-US" sz="2000" dirty="0" smtClean="0">
                <a:sym typeface="+mn-ea"/>
              </a:rPr>
              <a:t>递推转移，枚举质因子</a:t>
            </a:r>
            <a:r>
              <a:rPr lang="en-US" altLang="zh-CN" sz="2000" dirty="0" smtClean="0">
                <a:sym typeface="+mn-ea"/>
              </a:rPr>
              <a:t>px</a:t>
            </a:r>
            <a:r>
              <a:rPr lang="zh-CN" altLang="en-US" sz="2000" dirty="0" smtClean="0">
                <a:sym typeface="+mn-ea"/>
              </a:rPr>
              <a:t>的幂次</a:t>
            </a:r>
            <a:r>
              <a:rPr lang="en-US" altLang="zh-CN" sz="2000" dirty="0" smtClean="0">
                <a:sym typeface="+mn-ea"/>
              </a:rPr>
              <a:t>c</a:t>
            </a:r>
            <a:r>
              <a:rPr lang="zh-CN" altLang="en-US" sz="2000" dirty="0" smtClean="0">
                <a:sym typeface="+mn-ea"/>
              </a:rPr>
              <a:t>，设</a:t>
            </a:r>
            <a:r>
              <a:rPr lang="en-US" altLang="zh-CN" sz="2000" dirty="0" smtClean="0">
                <a:sym typeface="+mn-ea"/>
              </a:rPr>
              <a:t>lc=</a:t>
            </a:r>
            <a:r>
              <a:rPr lang="da-DK" altLang="zh-CN" sz="2000" dirty="0" smtClean="0">
                <a:sym typeface="+mn-ea"/>
              </a:rPr>
              <a:t>⌊</a:t>
            </a:r>
            <a:r>
              <a:rPr lang="en-US" altLang="da-DK" sz="2000" dirty="0" smtClean="0">
                <a:sym typeface="+mn-ea"/>
              </a:rPr>
              <a:t>j/(px^c)</a:t>
            </a:r>
            <a:r>
              <a:rPr lang="da-DK" altLang="zh-CN" sz="2000" dirty="0" smtClean="0">
                <a:sym typeface="+mn-ea"/>
              </a:rPr>
              <a:t>⌋</a:t>
            </a:r>
          </a:p>
          <a:p>
            <a:r>
              <a:rPr lang="en-US" altLang="zh-CN" sz="2000" dirty="0" smtClean="0">
                <a:sym typeface="+mn-ea"/>
              </a:rPr>
              <a:t>f[x][j]=f[x-1][j]+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c&gt;=1</a:t>
            </a:r>
            <a:r>
              <a:rPr lang="en-US" altLang="zh-CN" sz="2000">
                <a:sym typeface="+mn-ea"/>
              </a:rPr>
              <a:t>g[x-1][lc]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t[x][j]=t[x-1][j]+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c&gt;=1</a:t>
            </a:r>
            <a:r>
              <a:rPr lang="en-US" altLang="zh-CN" sz="2000">
                <a:sym typeface="+mn-ea"/>
              </a:rPr>
              <a:t>t[x-1][lc]</a:t>
            </a:r>
          </a:p>
          <a:p>
            <a:r>
              <a:rPr lang="en-US" altLang="zh-CN" sz="2000">
                <a:sym typeface="+mn-ea"/>
              </a:rPr>
              <a:t>g[x][j]=g[x-1][j]+</a:t>
            </a:r>
            <a:r>
              <a:rPr lang="zh-CN" altLang="en-US" sz="2000">
                <a:sym typeface="+mn-ea"/>
              </a:rPr>
              <a:t>∑</a:t>
            </a:r>
            <a:r>
              <a:rPr lang="en-US" altLang="zh-CN" sz="1400">
                <a:sym typeface="+mn-ea"/>
              </a:rPr>
              <a:t>c&gt;=1</a:t>
            </a:r>
            <a:r>
              <a:rPr lang="en-US" altLang="zh-CN" sz="2000">
                <a:sym typeface="+mn-ea"/>
              </a:rPr>
              <a:t>t[x-1][lc]*px</a:t>
            </a:r>
          </a:p>
          <a:p>
            <a:r>
              <a:rPr lang="en-US" altLang="zh-CN" sz="2000">
                <a:sym typeface="+mn-ea"/>
              </a:rPr>
              <a:t>j</a:t>
            </a:r>
            <a:r>
              <a:rPr lang="zh-CN" altLang="en-US" sz="2000">
                <a:sym typeface="+mn-ea"/>
              </a:rPr>
              <a:t>的状态只有</a:t>
            </a:r>
            <a:r>
              <a:rPr lang="en-US" altLang="zh-CN" sz="2000">
                <a:sym typeface="+mn-ea"/>
              </a:rPr>
              <a:t>O(</a:t>
            </a:r>
            <a:r>
              <a:rPr lang="zh-CN" altLang="en-US" sz="2000" dirty="0" smtClean="0">
                <a:sym typeface="+mn-ea"/>
              </a:rPr>
              <a:t>√</a:t>
            </a:r>
            <a:r>
              <a:rPr lang="en-US" altLang="zh-CN" sz="2000" dirty="0" smtClean="0">
                <a:sym typeface="+mn-ea"/>
              </a:rPr>
              <a:t>n)</a:t>
            </a:r>
            <a:r>
              <a:rPr lang="zh-CN" altLang="en-US" sz="2000" dirty="0" smtClean="0">
                <a:sym typeface="+mn-ea"/>
              </a:rPr>
              <a:t>种，所以朴素实现的复杂度为</a:t>
            </a:r>
            <a:r>
              <a:rPr lang="en-US" altLang="zh-CN" sz="2000" dirty="0" smtClean="0">
                <a:sym typeface="+mn-ea"/>
              </a:rPr>
              <a:t>O(n/log n)</a:t>
            </a:r>
            <a:r>
              <a:rPr lang="zh-CN" altLang="en-US" sz="2000" dirty="0" smtClean="0">
                <a:sym typeface="+mn-ea"/>
              </a:rPr>
              <a:t>。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2421732" y="3101976"/>
            <a:ext cx="7646193" cy="1498600"/>
          </a:xfrm>
        </p:spPr>
        <p:txBody>
          <a:bodyPr/>
          <a:lstStyle/>
          <a:p>
            <a:r>
              <a:rPr lang="zh-CN" altLang="en-US" dirty="0" smtClean="0"/>
              <a:t>优化和上一题类似，这里就不再复述了。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5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3"/>
          <p:cNvSpPr/>
          <p:nvPr>
            <p:custDataLst>
              <p:tags r:id="rId2"/>
            </p:custDataLst>
          </p:nvPr>
        </p:nvSpPr>
        <p:spPr bwMode="auto">
          <a:xfrm>
            <a:off x="3806145" y="2938463"/>
            <a:ext cx="3859212" cy="893762"/>
          </a:xfrm>
          <a:custGeom>
            <a:avLst/>
            <a:gdLst>
              <a:gd name="T0" fmla="*/ 3546709 w 3859229"/>
              <a:gd name="T1" fmla="*/ 696205 h 893556"/>
              <a:gd name="T2" fmla="*/ 3273502 w 3859229"/>
              <a:gd name="T3" fmla="*/ 892028 h 893556"/>
              <a:gd name="T4" fmla="*/ 3791550 w 3859229"/>
              <a:gd name="T5" fmla="*/ 521283 h 893556"/>
              <a:gd name="T6" fmla="*/ 3707448 w 3859229"/>
              <a:gd name="T7" fmla="*/ 717604 h 893556"/>
              <a:gd name="T8" fmla="*/ 2626067 w 3859229"/>
              <a:gd name="T9" fmla="*/ 472763 h 893556"/>
              <a:gd name="T10" fmla="*/ 2877377 w 3859229"/>
              <a:gd name="T11" fmla="*/ 591948 h 893556"/>
              <a:gd name="T12" fmla="*/ 2626067 w 3859229"/>
              <a:gd name="T13" fmla="*/ 472763 h 893556"/>
              <a:gd name="T14" fmla="*/ 3190893 w 3859229"/>
              <a:gd name="T15" fmla="*/ 485453 h 893556"/>
              <a:gd name="T16" fmla="*/ 1750711 w 3859229"/>
              <a:gd name="T17" fmla="*/ 533475 h 893556"/>
              <a:gd name="T18" fmla="*/ 735020 w 3859229"/>
              <a:gd name="T19" fmla="*/ 507349 h 893556"/>
              <a:gd name="T20" fmla="*/ 1076901 w 3859229"/>
              <a:gd name="T21" fmla="*/ 242602 h 893556"/>
              <a:gd name="T22" fmla="*/ 1234654 w 3859229"/>
              <a:gd name="T23" fmla="*/ 671074 h 893556"/>
              <a:gd name="T24" fmla="*/ 1019175 w 3859229"/>
              <a:gd name="T25" fmla="*/ 801457 h 893556"/>
              <a:gd name="T26" fmla="*/ 1050402 w 3859229"/>
              <a:gd name="T27" fmla="*/ 238994 h 893556"/>
              <a:gd name="T28" fmla="*/ 75144 w 3859229"/>
              <a:gd name="T29" fmla="*/ 750697 h 893556"/>
              <a:gd name="T30" fmla="*/ 27868 w 3859229"/>
              <a:gd name="T31" fmla="*/ 825343 h 893556"/>
              <a:gd name="T32" fmla="*/ 13436 w 3859229"/>
              <a:gd name="T33" fmla="*/ 254048 h 893556"/>
              <a:gd name="T34" fmla="*/ 3327745 w 3859229"/>
              <a:gd name="T35" fmla="*/ 235635 h 893556"/>
              <a:gd name="T36" fmla="*/ 2679315 w 3859229"/>
              <a:gd name="T37" fmla="*/ 251062 h 893556"/>
              <a:gd name="T38" fmla="*/ 1508110 w 3859229"/>
              <a:gd name="T39" fmla="*/ 363281 h 893556"/>
              <a:gd name="T40" fmla="*/ 1465064 w 3859229"/>
              <a:gd name="T41" fmla="*/ 511081 h 893556"/>
              <a:gd name="T42" fmla="*/ 349843 w 3859229"/>
              <a:gd name="T43" fmla="*/ 302320 h 893556"/>
              <a:gd name="T44" fmla="*/ 361787 w 3859229"/>
              <a:gd name="T45" fmla="*/ 471021 h 893556"/>
              <a:gd name="T46" fmla="*/ 565323 w 3859229"/>
              <a:gd name="T47" fmla="*/ 196321 h 893556"/>
              <a:gd name="T48" fmla="*/ 3674106 w 3859229"/>
              <a:gd name="T49" fmla="*/ 303315 h 893556"/>
              <a:gd name="T50" fmla="*/ 3285445 w 3859229"/>
              <a:gd name="T51" fmla="*/ 249569 h 893556"/>
              <a:gd name="T52" fmla="*/ 1907967 w 3859229"/>
              <a:gd name="T53" fmla="*/ 339145 h 893556"/>
              <a:gd name="T54" fmla="*/ 1613113 w 3859229"/>
              <a:gd name="T55" fmla="*/ 677792 h 893556"/>
              <a:gd name="T56" fmla="*/ 1803959 w 3859229"/>
              <a:gd name="T57" fmla="*/ 318244 h 893556"/>
              <a:gd name="T58" fmla="*/ 883816 w 3859229"/>
              <a:gd name="T59" fmla="*/ 326206 h 893556"/>
              <a:gd name="T60" fmla="*/ 603642 w 3859229"/>
              <a:gd name="T61" fmla="*/ 689984 h 893556"/>
              <a:gd name="T62" fmla="*/ 667838 w 3859229"/>
              <a:gd name="T63" fmla="*/ 308789 h 893556"/>
              <a:gd name="T64" fmla="*/ 2337931 w 3859229"/>
              <a:gd name="T65" fmla="*/ 225185 h 893556"/>
              <a:gd name="T66" fmla="*/ 2257313 w 3859229"/>
              <a:gd name="T67" fmla="*/ 545668 h 893556"/>
              <a:gd name="T68" fmla="*/ 2080152 w 3859229"/>
              <a:gd name="T69" fmla="*/ 305803 h 893556"/>
              <a:gd name="T70" fmla="*/ 2070199 w 3859229"/>
              <a:gd name="T71" fmla="*/ 136355 h 893556"/>
              <a:gd name="T72" fmla="*/ 2411085 w 3859229"/>
              <a:gd name="T73" fmla="*/ 540442 h 893556"/>
              <a:gd name="T74" fmla="*/ 2892058 w 3859229"/>
              <a:gd name="T75" fmla="*/ 129637 h 893556"/>
              <a:gd name="T76" fmla="*/ 2425765 w 3859229"/>
              <a:gd name="T77" fmla="*/ 94304 h 893556"/>
              <a:gd name="T78" fmla="*/ 1559616 w 3859229"/>
              <a:gd name="T79" fmla="*/ 158500 h 893556"/>
              <a:gd name="T80" fmla="*/ 1418285 w 3859229"/>
              <a:gd name="T81" fmla="*/ 802452 h 893556"/>
              <a:gd name="T82" fmla="*/ 1258293 w 3859229"/>
              <a:gd name="T83" fmla="*/ 803945 h 893556"/>
              <a:gd name="T84" fmla="*/ 1246598 w 3859229"/>
              <a:gd name="T85" fmla="*/ 617826 h 893556"/>
              <a:gd name="T86" fmla="*/ 1379469 w 3859229"/>
              <a:gd name="T87" fmla="*/ 161486 h 893556"/>
              <a:gd name="T88" fmla="*/ 513071 w 3859229"/>
              <a:gd name="T89" fmla="*/ 58474 h 893556"/>
              <a:gd name="T90" fmla="*/ 468283 w 3859229"/>
              <a:gd name="T91" fmla="*/ 850226 h 893556"/>
              <a:gd name="T92" fmla="*/ 257282 w 3859229"/>
              <a:gd name="T93" fmla="*/ 825095 h 893556"/>
              <a:gd name="T94" fmla="*/ 228418 w 3859229"/>
              <a:gd name="T95" fmla="*/ 647685 h 893556"/>
              <a:gd name="T96" fmla="*/ 353327 w 3859229"/>
              <a:gd name="T97" fmla="*/ 168702 h 893556"/>
              <a:gd name="T98" fmla="*/ 1170956 w 3859229"/>
              <a:gd name="T99" fmla="*/ 48521 h 893556"/>
              <a:gd name="T100" fmla="*/ 122918 w 3859229"/>
              <a:gd name="T101" fmla="*/ 8710 h 893556"/>
              <a:gd name="T102" fmla="*/ 96791 w 3859229"/>
              <a:gd name="T103" fmla="*/ 23390 h 893556"/>
              <a:gd name="T104" fmla="*/ 3632304 w 3859229"/>
              <a:gd name="T105" fmla="*/ 126154 h 893556"/>
              <a:gd name="T106" fmla="*/ 3859229 w 3859229"/>
              <a:gd name="T107" fmla="*/ 149543 h 893556"/>
              <a:gd name="T108" fmla="*/ 3804488 w 3859229"/>
              <a:gd name="T109" fmla="*/ 167458 h 893556"/>
              <a:gd name="T110" fmla="*/ 3144861 w 3859229"/>
              <a:gd name="T111" fmla="*/ 107492 h 893556"/>
              <a:gd name="T112" fmla="*/ 3332722 w 3859229"/>
              <a:gd name="T113" fmla="*/ 89328 h 89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9229" h="893556">
                <a:moveTo>
                  <a:pt x="3567392" y="675195"/>
                </a:moveTo>
                <a:cubicBezTo>
                  <a:pt x="3575168" y="675848"/>
                  <a:pt x="3586023" y="680280"/>
                  <a:pt x="3599957" y="688491"/>
                </a:cubicBezTo>
                <a:lnTo>
                  <a:pt x="3738799" y="771100"/>
                </a:lnTo>
                <a:lnTo>
                  <a:pt x="3817925" y="812405"/>
                </a:lnTo>
                <a:cubicBezTo>
                  <a:pt x="3831195" y="821362"/>
                  <a:pt x="3837913" y="831398"/>
                  <a:pt x="3838079" y="842512"/>
                </a:cubicBezTo>
                <a:cubicBezTo>
                  <a:pt x="3838245" y="853626"/>
                  <a:pt x="3833435" y="859930"/>
                  <a:pt x="3823648" y="861423"/>
                </a:cubicBezTo>
                <a:cubicBezTo>
                  <a:pt x="3813861" y="862916"/>
                  <a:pt x="3803161" y="860179"/>
                  <a:pt x="3791550" y="853212"/>
                </a:cubicBezTo>
                <a:lnTo>
                  <a:pt x="3659674" y="778067"/>
                </a:lnTo>
                <a:cubicBezTo>
                  <a:pt x="3582705" y="734606"/>
                  <a:pt x="3545050" y="707319"/>
                  <a:pt x="3546709" y="696205"/>
                </a:cubicBezTo>
                <a:cubicBezTo>
                  <a:pt x="3548368" y="685091"/>
                  <a:pt x="3553012" y="678290"/>
                  <a:pt x="3560643" y="675801"/>
                </a:cubicBezTo>
                <a:cubicBezTo>
                  <a:pt x="3562550" y="675179"/>
                  <a:pt x="3564800" y="674977"/>
                  <a:pt x="3567392" y="675195"/>
                </a:cubicBezTo>
                <a:close/>
                <a:moveTo>
                  <a:pt x="3567112" y="581498"/>
                </a:moveTo>
                <a:cubicBezTo>
                  <a:pt x="3573084" y="582493"/>
                  <a:pt x="3577397" y="585147"/>
                  <a:pt x="3580051" y="589460"/>
                </a:cubicBezTo>
                <a:cubicBezTo>
                  <a:pt x="3582705" y="593773"/>
                  <a:pt x="3584115" y="598584"/>
                  <a:pt x="3584281" y="603892"/>
                </a:cubicBezTo>
                <a:cubicBezTo>
                  <a:pt x="3584447" y="609200"/>
                  <a:pt x="3582705" y="613513"/>
                  <a:pt x="3579056" y="616831"/>
                </a:cubicBezTo>
                <a:lnTo>
                  <a:pt x="3503414" y="687994"/>
                </a:lnTo>
                <a:lnTo>
                  <a:pt x="3357604" y="818376"/>
                </a:lnTo>
                <a:cubicBezTo>
                  <a:pt x="3303858" y="866482"/>
                  <a:pt x="3275824" y="891033"/>
                  <a:pt x="3273502" y="892028"/>
                </a:cubicBezTo>
                <a:cubicBezTo>
                  <a:pt x="3271180" y="893023"/>
                  <a:pt x="3269189" y="893521"/>
                  <a:pt x="3267530" y="893521"/>
                </a:cubicBezTo>
                <a:cubicBezTo>
                  <a:pt x="3264213" y="893853"/>
                  <a:pt x="3258573" y="891862"/>
                  <a:pt x="3250610" y="887549"/>
                </a:cubicBezTo>
                <a:cubicBezTo>
                  <a:pt x="3242648" y="883236"/>
                  <a:pt x="3239662" y="878591"/>
                  <a:pt x="3241653" y="873615"/>
                </a:cubicBezTo>
                <a:lnTo>
                  <a:pt x="3246629" y="860179"/>
                </a:lnTo>
                <a:lnTo>
                  <a:pt x="3471564" y="657637"/>
                </a:lnTo>
                <a:lnTo>
                  <a:pt x="3538249" y="595930"/>
                </a:lnTo>
                <a:cubicBezTo>
                  <a:pt x="3550192" y="585313"/>
                  <a:pt x="3559813" y="580503"/>
                  <a:pt x="3567112" y="581498"/>
                </a:cubicBezTo>
                <a:close/>
                <a:moveTo>
                  <a:pt x="3290422" y="488438"/>
                </a:moveTo>
                <a:lnTo>
                  <a:pt x="3791550" y="521283"/>
                </a:lnTo>
                <a:cubicBezTo>
                  <a:pt x="3810792" y="522610"/>
                  <a:pt x="3820911" y="526259"/>
                  <a:pt x="3821906" y="532231"/>
                </a:cubicBezTo>
                <a:lnTo>
                  <a:pt x="3826882" y="550146"/>
                </a:lnTo>
                <a:lnTo>
                  <a:pt x="3815934" y="577517"/>
                </a:lnTo>
                <a:lnTo>
                  <a:pt x="3794535" y="615835"/>
                </a:lnTo>
                <a:lnTo>
                  <a:pt x="3775127" y="656642"/>
                </a:lnTo>
                <a:cubicBezTo>
                  <a:pt x="3767165" y="671240"/>
                  <a:pt x="3760530" y="685257"/>
                  <a:pt x="3755222" y="698693"/>
                </a:cubicBezTo>
                <a:cubicBezTo>
                  <a:pt x="3749913" y="712129"/>
                  <a:pt x="3745352" y="720009"/>
                  <a:pt x="3741536" y="722331"/>
                </a:cubicBezTo>
                <a:cubicBezTo>
                  <a:pt x="3737721" y="724654"/>
                  <a:pt x="3732828" y="725649"/>
                  <a:pt x="3726856" y="725317"/>
                </a:cubicBezTo>
                <a:cubicBezTo>
                  <a:pt x="3720884" y="725317"/>
                  <a:pt x="3714415" y="722746"/>
                  <a:pt x="3707448" y="717604"/>
                </a:cubicBezTo>
                <a:cubicBezTo>
                  <a:pt x="3700481" y="712461"/>
                  <a:pt x="3699319" y="705245"/>
                  <a:pt x="3703964" y="695956"/>
                </a:cubicBezTo>
                <a:lnTo>
                  <a:pt x="3767165" y="564080"/>
                </a:lnTo>
                <a:lnTo>
                  <a:pt x="3503911" y="543677"/>
                </a:lnTo>
                <a:lnTo>
                  <a:pt x="3330233" y="532729"/>
                </a:lnTo>
                <a:cubicBezTo>
                  <a:pt x="3299048" y="531070"/>
                  <a:pt x="3280469" y="529079"/>
                  <a:pt x="3274497" y="526757"/>
                </a:cubicBezTo>
                <a:cubicBezTo>
                  <a:pt x="3268526" y="524435"/>
                  <a:pt x="3263217" y="518961"/>
                  <a:pt x="3258573" y="510335"/>
                </a:cubicBezTo>
                <a:cubicBezTo>
                  <a:pt x="3253928" y="501709"/>
                  <a:pt x="3254011" y="495654"/>
                  <a:pt x="3258822" y="492171"/>
                </a:cubicBezTo>
                <a:cubicBezTo>
                  <a:pt x="3263632" y="488687"/>
                  <a:pt x="3274166" y="487443"/>
                  <a:pt x="3290422" y="488438"/>
                </a:cubicBezTo>
                <a:close/>
                <a:moveTo>
                  <a:pt x="2626067" y="472763"/>
                </a:moveTo>
                <a:cubicBezTo>
                  <a:pt x="2640001" y="475583"/>
                  <a:pt x="2646802" y="483462"/>
                  <a:pt x="2646471" y="496401"/>
                </a:cubicBezTo>
                <a:lnTo>
                  <a:pt x="2640996" y="514316"/>
                </a:lnTo>
                <a:lnTo>
                  <a:pt x="2598199" y="770603"/>
                </a:lnTo>
                <a:lnTo>
                  <a:pt x="2862946" y="700932"/>
                </a:lnTo>
                <a:lnTo>
                  <a:pt x="2838063" y="620812"/>
                </a:lnTo>
                <a:cubicBezTo>
                  <a:pt x="2834082" y="609200"/>
                  <a:pt x="2832175" y="599911"/>
                  <a:pt x="2832341" y="592944"/>
                </a:cubicBezTo>
                <a:cubicBezTo>
                  <a:pt x="2832507" y="585977"/>
                  <a:pt x="2836322" y="581166"/>
                  <a:pt x="2843786" y="578512"/>
                </a:cubicBezTo>
                <a:cubicBezTo>
                  <a:pt x="2851251" y="575858"/>
                  <a:pt x="2858052" y="575526"/>
                  <a:pt x="2864190" y="577517"/>
                </a:cubicBezTo>
                <a:cubicBezTo>
                  <a:pt x="2870328" y="579507"/>
                  <a:pt x="2874723" y="584318"/>
                  <a:pt x="2877377" y="591948"/>
                </a:cubicBezTo>
                <a:lnTo>
                  <a:pt x="2908729" y="690980"/>
                </a:lnTo>
                <a:cubicBezTo>
                  <a:pt x="2911383" y="700269"/>
                  <a:pt x="2911715" y="710305"/>
                  <a:pt x="2909724" y="721087"/>
                </a:cubicBezTo>
                <a:cubicBezTo>
                  <a:pt x="2907734" y="731869"/>
                  <a:pt x="2896122" y="739915"/>
                  <a:pt x="2874889" y="745223"/>
                </a:cubicBezTo>
                <a:lnTo>
                  <a:pt x="2598697" y="818376"/>
                </a:lnTo>
                <a:cubicBezTo>
                  <a:pt x="2594716" y="819372"/>
                  <a:pt x="2587251" y="819538"/>
                  <a:pt x="2576303" y="818874"/>
                </a:cubicBezTo>
                <a:cubicBezTo>
                  <a:pt x="2565355" y="818211"/>
                  <a:pt x="2557558" y="816386"/>
                  <a:pt x="2552913" y="813400"/>
                </a:cubicBezTo>
                <a:cubicBezTo>
                  <a:pt x="2548269" y="810414"/>
                  <a:pt x="2547937" y="798139"/>
                  <a:pt x="2551918" y="776574"/>
                </a:cubicBezTo>
                <a:lnTo>
                  <a:pt x="2599194" y="503368"/>
                </a:lnTo>
                <a:cubicBezTo>
                  <a:pt x="2603175" y="480144"/>
                  <a:pt x="2612133" y="469943"/>
                  <a:pt x="2626067" y="472763"/>
                </a:cubicBezTo>
                <a:close/>
                <a:moveTo>
                  <a:pt x="3213038" y="442406"/>
                </a:moveTo>
                <a:cubicBezTo>
                  <a:pt x="3222162" y="442241"/>
                  <a:pt x="3228548" y="450949"/>
                  <a:pt x="3232198" y="468533"/>
                </a:cubicBezTo>
                <a:lnTo>
                  <a:pt x="3283953" y="726810"/>
                </a:lnTo>
                <a:cubicBezTo>
                  <a:pt x="3284616" y="730791"/>
                  <a:pt x="3284865" y="736182"/>
                  <a:pt x="3284699" y="742983"/>
                </a:cubicBezTo>
                <a:cubicBezTo>
                  <a:pt x="3284533" y="749785"/>
                  <a:pt x="3283123" y="754512"/>
                  <a:pt x="3280469" y="757166"/>
                </a:cubicBezTo>
                <a:cubicBezTo>
                  <a:pt x="3277815" y="759820"/>
                  <a:pt x="3273170" y="760982"/>
                  <a:pt x="3266535" y="760650"/>
                </a:cubicBezTo>
                <a:cubicBezTo>
                  <a:pt x="3256914" y="760650"/>
                  <a:pt x="3250279" y="758162"/>
                  <a:pt x="3246629" y="753185"/>
                </a:cubicBezTo>
                <a:cubicBezTo>
                  <a:pt x="3242980" y="748209"/>
                  <a:pt x="3240823" y="744062"/>
                  <a:pt x="3240160" y="740744"/>
                </a:cubicBezTo>
                <a:lnTo>
                  <a:pt x="3190893" y="485453"/>
                </a:lnTo>
                <a:cubicBezTo>
                  <a:pt x="3189898" y="480808"/>
                  <a:pt x="3189317" y="475002"/>
                  <a:pt x="3189151" y="468035"/>
                </a:cubicBezTo>
                <a:cubicBezTo>
                  <a:pt x="3188985" y="461068"/>
                  <a:pt x="3190644" y="455096"/>
                  <a:pt x="3194128" y="450120"/>
                </a:cubicBezTo>
                <a:cubicBezTo>
                  <a:pt x="3197611" y="445143"/>
                  <a:pt x="3203915" y="442572"/>
                  <a:pt x="3213038" y="442406"/>
                </a:cubicBezTo>
                <a:close/>
                <a:moveTo>
                  <a:pt x="1658149" y="381445"/>
                </a:moveTo>
                <a:cubicBezTo>
                  <a:pt x="1662794" y="381445"/>
                  <a:pt x="1667190" y="382523"/>
                  <a:pt x="1671337" y="384680"/>
                </a:cubicBezTo>
                <a:cubicBezTo>
                  <a:pt x="1675484" y="386836"/>
                  <a:pt x="1681373" y="393554"/>
                  <a:pt x="1689003" y="404834"/>
                </a:cubicBezTo>
                <a:lnTo>
                  <a:pt x="1754195" y="507349"/>
                </a:lnTo>
                <a:cubicBezTo>
                  <a:pt x="1755854" y="510667"/>
                  <a:pt x="1756600" y="514814"/>
                  <a:pt x="1756434" y="519790"/>
                </a:cubicBezTo>
                <a:cubicBezTo>
                  <a:pt x="1756268" y="524766"/>
                  <a:pt x="1754361" y="529328"/>
                  <a:pt x="1750711" y="533475"/>
                </a:cubicBezTo>
                <a:cubicBezTo>
                  <a:pt x="1747062" y="537622"/>
                  <a:pt x="1741090" y="539779"/>
                  <a:pt x="1732796" y="539945"/>
                </a:cubicBezTo>
                <a:cubicBezTo>
                  <a:pt x="1724502" y="540111"/>
                  <a:pt x="1715213" y="531402"/>
                  <a:pt x="1704928" y="513818"/>
                </a:cubicBezTo>
                <a:lnTo>
                  <a:pt x="1641727" y="408318"/>
                </a:lnTo>
                <a:cubicBezTo>
                  <a:pt x="1639405" y="405000"/>
                  <a:pt x="1638327" y="399775"/>
                  <a:pt x="1638493" y="392642"/>
                </a:cubicBezTo>
                <a:cubicBezTo>
                  <a:pt x="1638658" y="385509"/>
                  <a:pt x="1645211" y="381777"/>
                  <a:pt x="1658149" y="381445"/>
                </a:cubicBezTo>
                <a:close/>
                <a:moveTo>
                  <a:pt x="638975" y="381445"/>
                </a:moveTo>
                <a:cubicBezTo>
                  <a:pt x="643619" y="381445"/>
                  <a:pt x="648015" y="382523"/>
                  <a:pt x="652162" y="384680"/>
                </a:cubicBezTo>
                <a:cubicBezTo>
                  <a:pt x="656309" y="386836"/>
                  <a:pt x="662198" y="393554"/>
                  <a:pt x="669829" y="404834"/>
                </a:cubicBezTo>
                <a:lnTo>
                  <a:pt x="735020" y="507349"/>
                </a:lnTo>
                <a:cubicBezTo>
                  <a:pt x="736679" y="510667"/>
                  <a:pt x="737425" y="514814"/>
                  <a:pt x="737259" y="519790"/>
                </a:cubicBezTo>
                <a:cubicBezTo>
                  <a:pt x="737093" y="524766"/>
                  <a:pt x="735186" y="529328"/>
                  <a:pt x="731536" y="533475"/>
                </a:cubicBezTo>
                <a:cubicBezTo>
                  <a:pt x="727887" y="537622"/>
                  <a:pt x="721915" y="539779"/>
                  <a:pt x="713621" y="539945"/>
                </a:cubicBezTo>
                <a:cubicBezTo>
                  <a:pt x="705327" y="540111"/>
                  <a:pt x="696038" y="531402"/>
                  <a:pt x="685753" y="513818"/>
                </a:cubicBezTo>
                <a:lnTo>
                  <a:pt x="622552" y="408318"/>
                </a:lnTo>
                <a:cubicBezTo>
                  <a:pt x="620230" y="405000"/>
                  <a:pt x="619152" y="399775"/>
                  <a:pt x="619318" y="392642"/>
                </a:cubicBezTo>
                <a:cubicBezTo>
                  <a:pt x="619484" y="385509"/>
                  <a:pt x="626036" y="381777"/>
                  <a:pt x="638975" y="381445"/>
                </a:cubicBezTo>
                <a:close/>
                <a:moveTo>
                  <a:pt x="1050402" y="238994"/>
                </a:moveTo>
                <a:cubicBezTo>
                  <a:pt x="1056954" y="239409"/>
                  <a:pt x="1065787" y="240612"/>
                  <a:pt x="1076901" y="242602"/>
                </a:cubicBezTo>
                <a:lnTo>
                  <a:pt x="1210270" y="267485"/>
                </a:lnTo>
                <a:cubicBezTo>
                  <a:pt x="1254395" y="275779"/>
                  <a:pt x="1278032" y="281336"/>
                  <a:pt x="1281184" y="284156"/>
                </a:cubicBezTo>
                <a:cubicBezTo>
                  <a:pt x="1284336" y="286976"/>
                  <a:pt x="1287073" y="290210"/>
                  <a:pt x="1289395" y="293860"/>
                </a:cubicBezTo>
                <a:cubicBezTo>
                  <a:pt x="1291718" y="297509"/>
                  <a:pt x="1292962" y="301656"/>
                  <a:pt x="1293128" y="306301"/>
                </a:cubicBezTo>
                <a:cubicBezTo>
                  <a:pt x="1293293" y="310945"/>
                  <a:pt x="1292381" y="315756"/>
                  <a:pt x="1290391" y="320732"/>
                </a:cubicBezTo>
                <a:lnTo>
                  <a:pt x="1264015" y="364027"/>
                </a:lnTo>
                <a:lnTo>
                  <a:pt x="1094319" y="750697"/>
                </a:lnTo>
                <a:lnTo>
                  <a:pt x="1183397" y="693965"/>
                </a:lnTo>
                <a:cubicBezTo>
                  <a:pt x="1206621" y="679036"/>
                  <a:pt x="1223706" y="671406"/>
                  <a:pt x="1234654" y="671074"/>
                </a:cubicBezTo>
                <a:cubicBezTo>
                  <a:pt x="1239963" y="671074"/>
                  <a:pt x="1244856" y="672650"/>
                  <a:pt x="1249335" y="675801"/>
                </a:cubicBezTo>
                <a:cubicBezTo>
                  <a:pt x="1253814" y="678953"/>
                  <a:pt x="1256136" y="683764"/>
                  <a:pt x="1256302" y="690233"/>
                </a:cubicBezTo>
                <a:cubicBezTo>
                  <a:pt x="1256468" y="696702"/>
                  <a:pt x="1254560" y="701762"/>
                  <a:pt x="1250579" y="705411"/>
                </a:cubicBezTo>
                <a:cubicBezTo>
                  <a:pt x="1246598" y="709061"/>
                  <a:pt x="1233991" y="717355"/>
                  <a:pt x="1212758" y="730293"/>
                </a:cubicBezTo>
                <a:lnTo>
                  <a:pt x="1119699" y="787025"/>
                </a:lnTo>
                <a:cubicBezTo>
                  <a:pt x="1080551" y="811244"/>
                  <a:pt x="1059567" y="823768"/>
                  <a:pt x="1056747" y="824597"/>
                </a:cubicBezTo>
                <a:cubicBezTo>
                  <a:pt x="1053927" y="825426"/>
                  <a:pt x="1050692" y="825675"/>
                  <a:pt x="1047043" y="825343"/>
                </a:cubicBezTo>
                <a:cubicBezTo>
                  <a:pt x="1041734" y="825343"/>
                  <a:pt x="1035763" y="823519"/>
                  <a:pt x="1029128" y="819869"/>
                </a:cubicBezTo>
                <a:cubicBezTo>
                  <a:pt x="1022492" y="816220"/>
                  <a:pt x="1019175" y="810082"/>
                  <a:pt x="1019175" y="801457"/>
                </a:cubicBezTo>
                <a:cubicBezTo>
                  <a:pt x="1019175" y="797144"/>
                  <a:pt x="1020502" y="792665"/>
                  <a:pt x="1023156" y="788020"/>
                </a:cubicBezTo>
                <a:lnTo>
                  <a:pt x="1038085" y="766124"/>
                </a:lnTo>
                <a:lnTo>
                  <a:pt x="1239133" y="318742"/>
                </a:lnTo>
                <a:lnTo>
                  <a:pt x="1101783" y="292367"/>
                </a:lnTo>
                <a:lnTo>
                  <a:pt x="1052517" y="284902"/>
                </a:lnTo>
                <a:cubicBezTo>
                  <a:pt x="1045550" y="281253"/>
                  <a:pt x="1040656" y="276940"/>
                  <a:pt x="1037836" y="271963"/>
                </a:cubicBezTo>
                <a:cubicBezTo>
                  <a:pt x="1035016" y="266987"/>
                  <a:pt x="1033275" y="261015"/>
                  <a:pt x="1032611" y="254048"/>
                </a:cubicBezTo>
                <a:cubicBezTo>
                  <a:pt x="1031948" y="247081"/>
                  <a:pt x="1033606" y="242436"/>
                  <a:pt x="1037588" y="240114"/>
                </a:cubicBezTo>
                <a:cubicBezTo>
                  <a:pt x="1039578" y="238953"/>
                  <a:pt x="1043850" y="238580"/>
                  <a:pt x="1050402" y="238994"/>
                </a:cubicBezTo>
                <a:close/>
                <a:moveTo>
                  <a:pt x="31227" y="238994"/>
                </a:moveTo>
                <a:cubicBezTo>
                  <a:pt x="37779" y="239409"/>
                  <a:pt x="46612" y="240612"/>
                  <a:pt x="57726" y="242602"/>
                </a:cubicBezTo>
                <a:lnTo>
                  <a:pt x="191095" y="267485"/>
                </a:lnTo>
                <a:cubicBezTo>
                  <a:pt x="235219" y="275779"/>
                  <a:pt x="258858" y="281336"/>
                  <a:pt x="262009" y="284156"/>
                </a:cubicBezTo>
                <a:cubicBezTo>
                  <a:pt x="265161" y="286976"/>
                  <a:pt x="267898" y="290210"/>
                  <a:pt x="270220" y="293860"/>
                </a:cubicBezTo>
                <a:cubicBezTo>
                  <a:pt x="272543" y="297509"/>
                  <a:pt x="273787" y="301656"/>
                  <a:pt x="273953" y="306301"/>
                </a:cubicBezTo>
                <a:cubicBezTo>
                  <a:pt x="274118" y="310945"/>
                  <a:pt x="273206" y="315756"/>
                  <a:pt x="271216" y="320732"/>
                </a:cubicBezTo>
                <a:lnTo>
                  <a:pt x="244840" y="364027"/>
                </a:lnTo>
                <a:lnTo>
                  <a:pt x="75144" y="750697"/>
                </a:lnTo>
                <a:lnTo>
                  <a:pt x="164222" y="693965"/>
                </a:lnTo>
                <a:cubicBezTo>
                  <a:pt x="187446" y="679036"/>
                  <a:pt x="204531" y="671406"/>
                  <a:pt x="215479" y="671074"/>
                </a:cubicBezTo>
                <a:cubicBezTo>
                  <a:pt x="220788" y="671074"/>
                  <a:pt x="225681" y="672650"/>
                  <a:pt x="230160" y="675801"/>
                </a:cubicBezTo>
                <a:cubicBezTo>
                  <a:pt x="234639" y="678953"/>
                  <a:pt x="236961" y="683764"/>
                  <a:pt x="237127" y="690233"/>
                </a:cubicBezTo>
                <a:cubicBezTo>
                  <a:pt x="237293" y="696702"/>
                  <a:pt x="235385" y="701762"/>
                  <a:pt x="231404" y="705411"/>
                </a:cubicBezTo>
                <a:cubicBezTo>
                  <a:pt x="227423" y="709061"/>
                  <a:pt x="214816" y="717355"/>
                  <a:pt x="193583" y="730293"/>
                </a:cubicBezTo>
                <a:lnTo>
                  <a:pt x="100524" y="787025"/>
                </a:lnTo>
                <a:cubicBezTo>
                  <a:pt x="61376" y="811244"/>
                  <a:pt x="40392" y="823768"/>
                  <a:pt x="37572" y="824597"/>
                </a:cubicBezTo>
                <a:cubicBezTo>
                  <a:pt x="34752" y="825426"/>
                  <a:pt x="31517" y="825675"/>
                  <a:pt x="27868" y="825343"/>
                </a:cubicBezTo>
                <a:cubicBezTo>
                  <a:pt x="22560" y="825343"/>
                  <a:pt x="16588" y="823519"/>
                  <a:pt x="9952" y="819869"/>
                </a:cubicBezTo>
                <a:cubicBezTo>
                  <a:pt x="3317" y="816220"/>
                  <a:pt x="0" y="810082"/>
                  <a:pt x="0" y="801457"/>
                </a:cubicBezTo>
                <a:cubicBezTo>
                  <a:pt x="0" y="797144"/>
                  <a:pt x="1327" y="792665"/>
                  <a:pt x="3981" y="788020"/>
                </a:cubicBezTo>
                <a:lnTo>
                  <a:pt x="18910" y="766124"/>
                </a:lnTo>
                <a:lnTo>
                  <a:pt x="219958" y="318742"/>
                </a:lnTo>
                <a:lnTo>
                  <a:pt x="82609" y="292367"/>
                </a:lnTo>
                <a:lnTo>
                  <a:pt x="33342" y="284902"/>
                </a:lnTo>
                <a:cubicBezTo>
                  <a:pt x="26375" y="281253"/>
                  <a:pt x="21481" y="276940"/>
                  <a:pt x="18661" y="271963"/>
                </a:cubicBezTo>
                <a:cubicBezTo>
                  <a:pt x="15841" y="266987"/>
                  <a:pt x="14100" y="261015"/>
                  <a:pt x="13436" y="254048"/>
                </a:cubicBezTo>
                <a:cubicBezTo>
                  <a:pt x="12773" y="247081"/>
                  <a:pt x="14431" y="242436"/>
                  <a:pt x="18412" y="240114"/>
                </a:cubicBezTo>
                <a:cubicBezTo>
                  <a:pt x="20403" y="238953"/>
                  <a:pt x="24674" y="238580"/>
                  <a:pt x="31227" y="238994"/>
                </a:cubicBezTo>
                <a:close/>
                <a:moveTo>
                  <a:pt x="3327745" y="235635"/>
                </a:moveTo>
                <a:lnTo>
                  <a:pt x="3331229" y="415782"/>
                </a:lnTo>
                <a:lnTo>
                  <a:pt x="3564624" y="370995"/>
                </a:lnTo>
                <a:cubicBezTo>
                  <a:pt x="3588179" y="366682"/>
                  <a:pt x="3600288" y="364193"/>
                  <a:pt x="3600952" y="363530"/>
                </a:cubicBezTo>
                <a:cubicBezTo>
                  <a:pt x="3601616" y="362866"/>
                  <a:pt x="3605099" y="355733"/>
                  <a:pt x="3611402" y="342131"/>
                </a:cubicBezTo>
                <a:lnTo>
                  <a:pt x="3650716" y="256536"/>
                </a:lnTo>
                <a:lnTo>
                  <a:pt x="3327745" y="235635"/>
                </a:lnTo>
                <a:close/>
                <a:moveTo>
                  <a:pt x="2710169" y="223941"/>
                </a:moveTo>
                <a:cubicBezTo>
                  <a:pt x="2719458" y="224770"/>
                  <a:pt x="2724849" y="229166"/>
                  <a:pt x="2726342" y="237128"/>
                </a:cubicBezTo>
                <a:cubicBezTo>
                  <a:pt x="2727835" y="245091"/>
                  <a:pt x="2719790" y="264499"/>
                  <a:pt x="2702207" y="295353"/>
                </a:cubicBezTo>
                <a:lnTo>
                  <a:pt x="2394165" y="833803"/>
                </a:lnTo>
                <a:cubicBezTo>
                  <a:pt x="2382222" y="854373"/>
                  <a:pt x="2373430" y="866980"/>
                  <a:pt x="2367790" y="871624"/>
                </a:cubicBezTo>
                <a:cubicBezTo>
                  <a:pt x="2362150" y="876269"/>
                  <a:pt x="2354768" y="875771"/>
                  <a:pt x="2345645" y="870131"/>
                </a:cubicBezTo>
                <a:cubicBezTo>
                  <a:pt x="2336521" y="864492"/>
                  <a:pt x="2333121" y="857525"/>
                  <a:pt x="2335443" y="849230"/>
                </a:cubicBezTo>
                <a:cubicBezTo>
                  <a:pt x="2337765" y="840936"/>
                  <a:pt x="2343074" y="829656"/>
                  <a:pt x="2351368" y="815391"/>
                </a:cubicBezTo>
                <a:lnTo>
                  <a:pt x="2679315" y="251062"/>
                </a:lnTo>
                <a:cubicBezTo>
                  <a:pt x="2690595" y="232152"/>
                  <a:pt x="2700880" y="223111"/>
                  <a:pt x="2710169" y="223941"/>
                </a:cubicBezTo>
                <a:close/>
                <a:moveTo>
                  <a:pt x="1357573" y="196321"/>
                </a:moveTo>
                <a:lnTo>
                  <a:pt x="1358568" y="205279"/>
                </a:lnTo>
                <a:lnTo>
                  <a:pt x="1369018" y="302320"/>
                </a:lnTo>
                <a:cubicBezTo>
                  <a:pt x="1375322" y="300329"/>
                  <a:pt x="1381128" y="299002"/>
                  <a:pt x="1386436" y="298338"/>
                </a:cubicBezTo>
                <a:cubicBezTo>
                  <a:pt x="1391744" y="297675"/>
                  <a:pt x="1403688" y="300495"/>
                  <a:pt x="1422266" y="306798"/>
                </a:cubicBezTo>
                <a:cubicBezTo>
                  <a:pt x="1440845" y="313102"/>
                  <a:pt x="1462741" y="317581"/>
                  <a:pt x="1487955" y="320235"/>
                </a:cubicBezTo>
                <a:cubicBezTo>
                  <a:pt x="1513169" y="322889"/>
                  <a:pt x="1525113" y="330602"/>
                  <a:pt x="1523786" y="343375"/>
                </a:cubicBezTo>
                <a:cubicBezTo>
                  <a:pt x="1522459" y="356148"/>
                  <a:pt x="1517233" y="362783"/>
                  <a:pt x="1508110" y="363281"/>
                </a:cubicBezTo>
                <a:cubicBezTo>
                  <a:pt x="1498986" y="363779"/>
                  <a:pt x="1489116" y="362535"/>
                  <a:pt x="1478500" y="359549"/>
                </a:cubicBezTo>
                <a:cubicBezTo>
                  <a:pt x="1467883" y="356563"/>
                  <a:pt x="1452042" y="352831"/>
                  <a:pt x="1430975" y="348352"/>
                </a:cubicBezTo>
                <a:cubicBezTo>
                  <a:pt x="1409908" y="343873"/>
                  <a:pt x="1389422" y="337486"/>
                  <a:pt x="1369516" y="329192"/>
                </a:cubicBezTo>
                <a:lnTo>
                  <a:pt x="1380962" y="471021"/>
                </a:lnTo>
                <a:cubicBezTo>
                  <a:pt x="1414802" y="469694"/>
                  <a:pt x="1443250" y="469777"/>
                  <a:pt x="1466308" y="471270"/>
                </a:cubicBezTo>
                <a:cubicBezTo>
                  <a:pt x="1489365" y="472763"/>
                  <a:pt x="1503216" y="474919"/>
                  <a:pt x="1507861" y="477739"/>
                </a:cubicBezTo>
                <a:cubicBezTo>
                  <a:pt x="1512506" y="480559"/>
                  <a:pt x="1514496" y="485121"/>
                  <a:pt x="1513833" y="491424"/>
                </a:cubicBezTo>
                <a:cubicBezTo>
                  <a:pt x="1513169" y="497728"/>
                  <a:pt x="1510266" y="502953"/>
                  <a:pt x="1505124" y="507100"/>
                </a:cubicBezTo>
                <a:cubicBezTo>
                  <a:pt x="1499981" y="511247"/>
                  <a:pt x="1486628" y="512574"/>
                  <a:pt x="1465064" y="511081"/>
                </a:cubicBezTo>
                <a:cubicBezTo>
                  <a:pt x="1443499" y="509588"/>
                  <a:pt x="1416626" y="508676"/>
                  <a:pt x="1384445" y="508344"/>
                </a:cubicBezTo>
                <a:lnTo>
                  <a:pt x="1393403" y="601901"/>
                </a:lnTo>
                <a:lnTo>
                  <a:pt x="1524781" y="586972"/>
                </a:lnTo>
                <a:lnTo>
                  <a:pt x="1584498" y="196321"/>
                </a:lnTo>
                <a:lnTo>
                  <a:pt x="1373995" y="204781"/>
                </a:lnTo>
                <a:lnTo>
                  <a:pt x="1357573" y="196321"/>
                </a:lnTo>
                <a:close/>
                <a:moveTo>
                  <a:pt x="338398" y="196321"/>
                </a:moveTo>
                <a:lnTo>
                  <a:pt x="339393" y="205279"/>
                </a:lnTo>
                <a:lnTo>
                  <a:pt x="349843" y="302320"/>
                </a:lnTo>
                <a:cubicBezTo>
                  <a:pt x="356147" y="300329"/>
                  <a:pt x="361953" y="299002"/>
                  <a:pt x="367261" y="298338"/>
                </a:cubicBezTo>
                <a:cubicBezTo>
                  <a:pt x="372569" y="297675"/>
                  <a:pt x="384513" y="300495"/>
                  <a:pt x="403091" y="306798"/>
                </a:cubicBezTo>
                <a:cubicBezTo>
                  <a:pt x="421670" y="313102"/>
                  <a:pt x="443566" y="317581"/>
                  <a:pt x="468780" y="320235"/>
                </a:cubicBezTo>
                <a:cubicBezTo>
                  <a:pt x="493994" y="322889"/>
                  <a:pt x="505938" y="330602"/>
                  <a:pt x="504611" y="343375"/>
                </a:cubicBezTo>
                <a:cubicBezTo>
                  <a:pt x="503284" y="356148"/>
                  <a:pt x="498058" y="362783"/>
                  <a:pt x="488935" y="363281"/>
                </a:cubicBezTo>
                <a:cubicBezTo>
                  <a:pt x="479811" y="363779"/>
                  <a:pt x="469942" y="362535"/>
                  <a:pt x="459325" y="359549"/>
                </a:cubicBezTo>
                <a:cubicBezTo>
                  <a:pt x="448709" y="356563"/>
                  <a:pt x="432867" y="352831"/>
                  <a:pt x="411800" y="348352"/>
                </a:cubicBezTo>
                <a:cubicBezTo>
                  <a:pt x="390733" y="343873"/>
                  <a:pt x="370247" y="337486"/>
                  <a:pt x="350341" y="329192"/>
                </a:cubicBezTo>
                <a:lnTo>
                  <a:pt x="361787" y="471021"/>
                </a:lnTo>
                <a:cubicBezTo>
                  <a:pt x="395627" y="469694"/>
                  <a:pt x="424075" y="469777"/>
                  <a:pt x="447133" y="471270"/>
                </a:cubicBezTo>
                <a:cubicBezTo>
                  <a:pt x="470190" y="472763"/>
                  <a:pt x="484041" y="474919"/>
                  <a:pt x="488686" y="477739"/>
                </a:cubicBezTo>
                <a:cubicBezTo>
                  <a:pt x="493331" y="480559"/>
                  <a:pt x="495321" y="485121"/>
                  <a:pt x="494658" y="491424"/>
                </a:cubicBezTo>
                <a:cubicBezTo>
                  <a:pt x="493994" y="497728"/>
                  <a:pt x="491091" y="502953"/>
                  <a:pt x="485949" y="507100"/>
                </a:cubicBezTo>
                <a:cubicBezTo>
                  <a:pt x="480807" y="511247"/>
                  <a:pt x="467453" y="512574"/>
                  <a:pt x="445889" y="511081"/>
                </a:cubicBezTo>
                <a:cubicBezTo>
                  <a:pt x="424324" y="509588"/>
                  <a:pt x="397451" y="508676"/>
                  <a:pt x="365270" y="508344"/>
                </a:cubicBezTo>
                <a:lnTo>
                  <a:pt x="374228" y="601901"/>
                </a:lnTo>
                <a:lnTo>
                  <a:pt x="505606" y="586972"/>
                </a:lnTo>
                <a:lnTo>
                  <a:pt x="565323" y="196321"/>
                </a:lnTo>
                <a:lnTo>
                  <a:pt x="354820" y="204781"/>
                </a:lnTo>
                <a:lnTo>
                  <a:pt x="338398" y="196321"/>
                </a:lnTo>
                <a:close/>
                <a:moveTo>
                  <a:pt x="3304854" y="184378"/>
                </a:moveTo>
                <a:cubicBezTo>
                  <a:pt x="3309498" y="184710"/>
                  <a:pt x="3316133" y="187861"/>
                  <a:pt x="3324759" y="193833"/>
                </a:cubicBezTo>
                <a:lnTo>
                  <a:pt x="3661167" y="217222"/>
                </a:lnTo>
                <a:cubicBezTo>
                  <a:pt x="3688371" y="219213"/>
                  <a:pt x="3704047" y="221618"/>
                  <a:pt x="3708194" y="224438"/>
                </a:cubicBezTo>
                <a:cubicBezTo>
                  <a:pt x="3712341" y="227258"/>
                  <a:pt x="3714830" y="231157"/>
                  <a:pt x="3715659" y="236133"/>
                </a:cubicBezTo>
                <a:cubicBezTo>
                  <a:pt x="3716488" y="241109"/>
                  <a:pt x="3711429" y="249486"/>
                  <a:pt x="3700481" y="261264"/>
                </a:cubicBezTo>
                <a:cubicBezTo>
                  <a:pt x="3689533" y="273042"/>
                  <a:pt x="3680741" y="287059"/>
                  <a:pt x="3674106" y="303315"/>
                </a:cubicBezTo>
                <a:lnTo>
                  <a:pt x="3645740" y="370995"/>
                </a:lnTo>
                <a:cubicBezTo>
                  <a:pt x="3640432" y="383601"/>
                  <a:pt x="3635538" y="391813"/>
                  <a:pt x="3631059" y="395628"/>
                </a:cubicBezTo>
                <a:cubicBezTo>
                  <a:pt x="3626581" y="399443"/>
                  <a:pt x="3613061" y="403341"/>
                  <a:pt x="3590501" y="407322"/>
                </a:cubicBezTo>
                <a:lnTo>
                  <a:pt x="3361585" y="449125"/>
                </a:lnTo>
                <a:cubicBezTo>
                  <a:pt x="3345992" y="450783"/>
                  <a:pt x="3337366" y="453438"/>
                  <a:pt x="3335708" y="457087"/>
                </a:cubicBezTo>
                <a:lnTo>
                  <a:pt x="3328243" y="468533"/>
                </a:lnTo>
                <a:cubicBezTo>
                  <a:pt x="3311655" y="476163"/>
                  <a:pt x="3300706" y="475914"/>
                  <a:pt x="3295398" y="467786"/>
                </a:cubicBezTo>
                <a:cubicBezTo>
                  <a:pt x="3290090" y="459658"/>
                  <a:pt x="3287436" y="451613"/>
                  <a:pt x="3287436" y="443651"/>
                </a:cubicBezTo>
                <a:lnTo>
                  <a:pt x="3285445" y="249569"/>
                </a:lnTo>
                <a:lnTo>
                  <a:pt x="3283455" y="199307"/>
                </a:lnTo>
                <a:cubicBezTo>
                  <a:pt x="3288100" y="189354"/>
                  <a:pt x="3295232" y="184378"/>
                  <a:pt x="3304854" y="184378"/>
                </a:cubicBezTo>
                <a:close/>
                <a:moveTo>
                  <a:pt x="1840039" y="152902"/>
                </a:moveTo>
                <a:cubicBezTo>
                  <a:pt x="1843854" y="152570"/>
                  <a:pt x="1848581" y="152695"/>
                  <a:pt x="1854221" y="153275"/>
                </a:cubicBezTo>
                <a:cubicBezTo>
                  <a:pt x="1865501" y="154436"/>
                  <a:pt x="1869648" y="165302"/>
                  <a:pt x="1866662" y="185871"/>
                </a:cubicBezTo>
                <a:lnTo>
                  <a:pt x="1845761" y="318742"/>
                </a:lnTo>
                <a:lnTo>
                  <a:pt x="1877610" y="317747"/>
                </a:lnTo>
                <a:cubicBezTo>
                  <a:pt x="1891213" y="317415"/>
                  <a:pt x="1899673" y="320235"/>
                  <a:pt x="1902990" y="326206"/>
                </a:cubicBezTo>
                <a:cubicBezTo>
                  <a:pt x="1906308" y="332178"/>
                  <a:pt x="1907967" y="336491"/>
                  <a:pt x="1907967" y="339145"/>
                </a:cubicBezTo>
                <a:cubicBezTo>
                  <a:pt x="1907635" y="341799"/>
                  <a:pt x="1906308" y="345532"/>
                  <a:pt x="1903986" y="350342"/>
                </a:cubicBezTo>
                <a:cubicBezTo>
                  <a:pt x="1901663" y="355153"/>
                  <a:pt x="1898429" y="358056"/>
                  <a:pt x="1894282" y="359051"/>
                </a:cubicBezTo>
                <a:cubicBezTo>
                  <a:pt x="1890134" y="360046"/>
                  <a:pt x="1884412" y="360544"/>
                  <a:pt x="1877113" y="360544"/>
                </a:cubicBezTo>
                <a:lnTo>
                  <a:pt x="1837799" y="360046"/>
                </a:lnTo>
                <a:lnTo>
                  <a:pt x="1793509" y="722331"/>
                </a:lnTo>
                <a:cubicBezTo>
                  <a:pt x="1791518" y="738256"/>
                  <a:pt x="1787039" y="749536"/>
                  <a:pt x="1780073" y="756171"/>
                </a:cubicBezTo>
                <a:cubicBezTo>
                  <a:pt x="1773105" y="762806"/>
                  <a:pt x="1764811" y="763470"/>
                  <a:pt x="1755190" y="758162"/>
                </a:cubicBezTo>
                <a:lnTo>
                  <a:pt x="1622817" y="689984"/>
                </a:lnTo>
                <a:cubicBezTo>
                  <a:pt x="1616182" y="686667"/>
                  <a:pt x="1612947" y="682603"/>
                  <a:pt x="1613113" y="677792"/>
                </a:cubicBezTo>
                <a:cubicBezTo>
                  <a:pt x="1613279" y="672981"/>
                  <a:pt x="1615933" y="666429"/>
                  <a:pt x="1621075" y="658135"/>
                </a:cubicBezTo>
                <a:cubicBezTo>
                  <a:pt x="1626217" y="649841"/>
                  <a:pt x="1638741" y="650339"/>
                  <a:pt x="1658647" y="659628"/>
                </a:cubicBezTo>
                <a:lnTo>
                  <a:pt x="1751707" y="703918"/>
                </a:lnTo>
                <a:lnTo>
                  <a:pt x="1796495" y="360544"/>
                </a:lnTo>
                <a:lnTo>
                  <a:pt x="1670591" y="352582"/>
                </a:lnTo>
                <a:cubicBezTo>
                  <a:pt x="1658316" y="352582"/>
                  <a:pt x="1648197" y="349928"/>
                  <a:pt x="1640234" y="344619"/>
                </a:cubicBezTo>
                <a:cubicBezTo>
                  <a:pt x="1632272" y="339311"/>
                  <a:pt x="1629618" y="331349"/>
                  <a:pt x="1632272" y="320732"/>
                </a:cubicBezTo>
                <a:cubicBezTo>
                  <a:pt x="1634926" y="310116"/>
                  <a:pt x="1653173" y="306135"/>
                  <a:pt x="1687013" y="308789"/>
                </a:cubicBezTo>
                <a:lnTo>
                  <a:pt x="1803959" y="318244"/>
                </a:lnTo>
                <a:lnTo>
                  <a:pt x="1822372" y="183383"/>
                </a:lnTo>
                <a:cubicBezTo>
                  <a:pt x="1824363" y="167126"/>
                  <a:pt x="1827348" y="157754"/>
                  <a:pt x="1831330" y="155266"/>
                </a:cubicBezTo>
                <a:cubicBezTo>
                  <a:pt x="1833320" y="154022"/>
                  <a:pt x="1836223" y="153234"/>
                  <a:pt x="1840039" y="152902"/>
                </a:cubicBezTo>
                <a:close/>
                <a:moveTo>
                  <a:pt x="820864" y="152902"/>
                </a:moveTo>
                <a:cubicBezTo>
                  <a:pt x="824679" y="152570"/>
                  <a:pt x="829406" y="152695"/>
                  <a:pt x="835046" y="153275"/>
                </a:cubicBezTo>
                <a:cubicBezTo>
                  <a:pt x="846326" y="154436"/>
                  <a:pt x="850473" y="165302"/>
                  <a:pt x="847488" y="185871"/>
                </a:cubicBezTo>
                <a:lnTo>
                  <a:pt x="826586" y="318742"/>
                </a:lnTo>
                <a:lnTo>
                  <a:pt x="858436" y="317747"/>
                </a:lnTo>
                <a:cubicBezTo>
                  <a:pt x="872038" y="317415"/>
                  <a:pt x="880498" y="320235"/>
                  <a:pt x="883816" y="326206"/>
                </a:cubicBezTo>
                <a:cubicBezTo>
                  <a:pt x="887133" y="332178"/>
                  <a:pt x="888792" y="336491"/>
                  <a:pt x="888792" y="339145"/>
                </a:cubicBezTo>
                <a:cubicBezTo>
                  <a:pt x="888460" y="341799"/>
                  <a:pt x="887133" y="345532"/>
                  <a:pt x="884811" y="350342"/>
                </a:cubicBezTo>
                <a:cubicBezTo>
                  <a:pt x="882488" y="355153"/>
                  <a:pt x="879254" y="358056"/>
                  <a:pt x="875107" y="359051"/>
                </a:cubicBezTo>
                <a:cubicBezTo>
                  <a:pt x="870960" y="360046"/>
                  <a:pt x="865237" y="360544"/>
                  <a:pt x="857938" y="360544"/>
                </a:cubicBezTo>
                <a:lnTo>
                  <a:pt x="818624" y="360046"/>
                </a:lnTo>
                <a:lnTo>
                  <a:pt x="774334" y="722331"/>
                </a:lnTo>
                <a:cubicBezTo>
                  <a:pt x="772343" y="738256"/>
                  <a:pt x="767864" y="749536"/>
                  <a:pt x="760897" y="756171"/>
                </a:cubicBezTo>
                <a:cubicBezTo>
                  <a:pt x="753930" y="762806"/>
                  <a:pt x="745636" y="763470"/>
                  <a:pt x="736015" y="758162"/>
                </a:cubicBezTo>
                <a:lnTo>
                  <a:pt x="603642" y="689984"/>
                </a:lnTo>
                <a:cubicBezTo>
                  <a:pt x="597007" y="686667"/>
                  <a:pt x="593772" y="682603"/>
                  <a:pt x="593938" y="677792"/>
                </a:cubicBezTo>
                <a:cubicBezTo>
                  <a:pt x="594104" y="672981"/>
                  <a:pt x="596758" y="666429"/>
                  <a:pt x="601900" y="658135"/>
                </a:cubicBezTo>
                <a:cubicBezTo>
                  <a:pt x="607042" y="649841"/>
                  <a:pt x="619567" y="650339"/>
                  <a:pt x="639472" y="659628"/>
                </a:cubicBezTo>
                <a:lnTo>
                  <a:pt x="732532" y="703918"/>
                </a:lnTo>
                <a:lnTo>
                  <a:pt x="777320" y="360544"/>
                </a:lnTo>
                <a:lnTo>
                  <a:pt x="651416" y="352582"/>
                </a:lnTo>
                <a:cubicBezTo>
                  <a:pt x="639141" y="352582"/>
                  <a:pt x="629022" y="349928"/>
                  <a:pt x="621059" y="344619"/>
                </a:cubicBezTo>
                <a:cubicBezTo>
                  <a:pt x="613097" y="339311"/>
                  <a:pt x="610443" y="331349"/>
                  <a:pt x="613097" y="320732"/>
                </a:cubicBezTo>
                <a:cubicBezTo>
                  <a:pt x="615751" y="310116"/>
                  <a:pt x="633998" y="306135"/>
                  <a:pt x="667838" y="308789"/>
                </a:cubicBezTo>
                <a:lnTo>
                  <a:pt x="784784" y="318244"/>
                </a:lnTo>
                <a:lnTo>
                  <a:pt x="803197" y="183383"/>
                </a:lnTo>
                <a:cubicBezTo>
                  <a:pt x="805188" y="167126"/>
                  <a:pt x="808173" y="157754"/>
                  <a:pt x="812155" y="155266"/>
                </a:cubicBezTo>
                <a:cubicBezTo>
                  <a:pt x="814145" y="154022"/>
                  <a:pt x="817048" y="153234"/>
                  <a:pt x="820864" y="152902"/>
                </a:cubicBezTo>
                <a:close/>
                <a:moveTo>
                  <a:pt x="2093588" y="134116"/>
                </a:moveTo>
                <a:lnTo>
                  <a:pt x="2129916" y="139092"/>
                </a:lnTo>
                <a:lnTo>
                  <a:pt x="2320514" y="157505"/>
                </a:lnTo>
                <a:cubicBezTo>
                  <a:pt x="2336107" y="159164"/>
                  <a:pt x="2345064" y="166463"/>
                  <a:pt x="2347386" y="179402"/>
                </a:cubicBezTo>
                <a:cubicBezTo>
                  <a:pt x="2349709" y="192340"/>
                  <a:pt x="2346557" y="207601"/>
                  <a:pt x="2337931" y="225185"/>
                </a:cubicBezTo>
                <a:cubicBezTo>
                  <a:pt x="2331959" y="236796"/>
                  <a:pt x="2321675" y="254214"/>
                  <a:pt x="2307077" y="277437"/>
                </a:cubicBezTo>
                <a:cubicBezTo>
                  <a:pt x="2292480" y="300661"/>
                  <a:pt x="2280536" y="320235"/>
                  <a:pt x="2271247" y="336159"/>
                </a:cubicBezTo>
                <a:lnTo>
                  <a:pt x="2252336" y="369004"/>
                </a:lnTo>
                <a:lnTo>
                  <a:pt x="2222478" y="415285"/>
                </a:lnTo>
                <a:lnTo>
                  <a:pt x="2278712" y="494410"/>
                </a:lnTo>
                <a:cubicBezTo>
                  <a:pt x="2294636" y="516970"/>
                  <a:pt x="2301769" y="531733"/>
                  <a:pt x="2300110" y="538700"/>
                </a:cubicBezTo>
                <a:cubicBezTo>
                  <a:pt x="2298451" y="545668"/>
                  <a:pt x="2295631" y="550976"/>
                  <a:pt x="2291650" y="554625"/>
                </a:cubicBezTo>
                <a:cubicBezTo>
                  <a:pt x="2287669" y="558275"/>
                  <a:pt x="2282195" y="559519"/>
                  <a:pt x="2275228" y="558357"/>
                </a:cubicBezTo>
                <a:cubicBezTo>
                  <a:pt x="2268261" y="557196"/>
                  <a:pt x="2262289" y="552966"/>
                  <a:pt x="2257313" y="545668"/>
                </a:cubicBezTo>
                <a:lnTo>
                  <a:pt x="2196103" y="459575"/>
                </a:lnTo>
                <a:lnTo>
                  <a:pt x="2097072" y="615835"/>
                </a:lnTo>
                <a:lnTo>
                  <a:pt x="2076170" y="649675"/>
                </a:lnTo>
                <a:cubicBezTo>
                  <a:pt x="2068872" y="656642"/>
                  <a:pt x="2061075" y="659379"/>
                  <a:pt x="2052781" y="657886"/>
                </a:cubicBezTo>
                <a:cubicBezTo>
                  <a:pt x="2044487" y="656393"/>
                  <a:pt x="2040008" y="650339"/>
                  <a:pt x="2039345" y="639722"/>
                </a:cubicBezTo>
                <a:cubicBezTo>
                  <a:pt x="2038681" y="629106"/>
                  <a:pt x="2042828" y="616665"/>
                  <a:pt x="2051786" y="602399"/>
                </a:cubicBezTo>
                <a:lnTo>
                  <a:pt x="2168732" y="420261"/>
                </a:lnTo>
                <a:lnTo>
                  <a:pt x="2093588" y="321230"/>
                </a:lnTo>
                <a:lnTo>
                  <a:pt x="2080152" y="305803"/>
                </a:lnTo>
                <a:cubicBezTo>
                  <a:pt x="2072189" y="295518"/>
                  <a:pt x="2069701" y="286644"/>
                  <a:pt x="2072687" y="279179"/>
                </a:cubicBezTo>
                <a:cubicBezTo>
                  <a:pt x="2075673" y="271715"/>
                  <a:pt x="2081893" y="268065"/>
                  <a:pt x="2091349" y="268231"/>
                </a:cubicBezTo>
                <a:cubicBezTo>
                  <a:pt x="2100804" y="268397"/>
                  <a:pt x="2108683" y="272129"/>
                  <a:pt x="2114987" y="279428"/>
                </a:cubicBezTo>
                <a:lnTo>
                  <a:pt x="2197596" y="383933"/>
                </a:lnTo>
                <a:lnTo>
                  <a:pt x="2303594" y="198810"/>
                </a:lnTo>
                <a:lnTo>
                  <a:pt x="2153803" y="187364"/>
                </a:lnTo>
                <a:cubicBezTo>
                  <a:pt x="2105365" y="183714"/>
                  <a:pt x="2076917" y="178987"/>
                  <a:pt x="2068457" y="173181"/>
                </a:cubicBezTo>
                <a:cubicBezTo>
                  <a:pt x="2059997" y="167375"/>
                  <a:pt x="2055933" y="160823"/>
                  <a:pt x="2056265" y="153524"/>
                </a:cubicBezTo>
                <a:cubicBezTo>
                  <a:pt x="2056265" y="143571"/>
                  <a:pt x="2060909" y="137848"/>
                  <a:pt x="2070199" y="136355"/>
                </a:cubicBezTo>
                <a:cubicBezTo>
                  <a:pt x="2079488" y="134862"/>
                  <a:pt x="2087285" y="134116"/>
                  <a:pt x="2093588" y="134116"/>
                </a:cubicBezTo>
                <a:close/>
                <a:moveTo>
                  <a:pt x="2406933" y="112328"/>
                </a:moveTo>
                <a:cubicBezTo>
                  <a:pt x="2411816" y="113168"/>
                  <a:pt x="2415439" y="116947"/>
                  <a:pt x="2417803" y="123665"/>
                </a:cubicBezTo>
                <a:cubicBezTo>
                  <a:pt x="2420955" y="132623"/>
                  <a:pt x="2422862" y="140585"/>
                  <a:pt x="2423526" y="147552"/>
                </a:cubicBezTo>
                <a:lnTo>
                  <a:pt x="2427507" y="187364"/>
                </a:lnTo>
                <a:lnTo>
                  <a:pt x="2443432" y="461068"/>
                </a:lnTo>
                <a:lnTo>
                  <a:pt x="2451394" y="537705"/>
                </a:lnTo>
                <a:cubicBezTo>
                  <a:pt x="2446418" y="548322"/>
                  <a:pt x="2439782" y="554459"/>
                  <a:pt x="2431488" y="556118"/>
                </a:cubicBezTo>
                <a:cubicBezTo>
                  <a:pt x="2420208" y="558440"/>
                  <a:pt x="2413407" y="553215"/>
                  <a:pt x="2411085" y="540442"/>
                </a:cubicBezTo>
                <a:cubicBezTo>
                  <a:pt x="2408763" y="527669"/>
                  <a:pt x="2407435" y="518131"/>
                  <a:pt x="2407104" y="511828"/>
                </a:cubicBezTo>
                <a:lnTo>
                  <a:pt x="2395658" y="305305"/>
                </a:lnTo>
                <a:lnTo>
                  <a:pt x="2383217" y="126154"/>
                </a:lnTo>
                <a:cubicBezTo>
                  <a:pt x="2387862" y="118523"/>
                  <a:pt x="2393999" y="113961"/>
                  <a:pt x="2401630" y="112468"/>
                </a:cubicBezTo>
                <a:cubicBezTo>
                  <a:pt x="2403537" y="112095"/>
                  <a:pt x="2405305" y="112049"/>
                  <a:pt x="2406933" y="112328"/>
                </a:cubicBezTo>
                <a:close/>
                <a:moveTo>
                  <a:pt x="2458361" y="62953"/>
                </a:moveTo>
                <a:lnTo>
                  <a:pt x="2814674" y="105253"/>
                </a:lnTo>
                <a:cubicBezTo>
                  <a:pt x="2854154" y="110229"/>
                  <a:pt x="2876465" y="114708"/>
                  <a:pt x="2881607" y="118689"/>
                </a:cubicBezTo>
                <a:cubicBezTo>
                  <a:pt x="2886750" y="122670"/>
                  <a:pt x="2890233" y="126320"/>
                  <a:pt x="2892058" y="129637"/>
                </a:cubicBezTo>
                <a:cubicBezTo>
                  <a:pt x="2893882" y="132955"/>
                  <a:pt x="2894131" y="138761"/>
                  <a:pt x="2892804" y="147055"/>
                </a:cubicBezTo>
                <a:lnTo>
                  <a:pt x="2874889" y="199307"/>
                </a:lnTo>
                <a:lnTo>
                  <a:pt x="2791285" y="503368"/>
                </a:lnTo>
                <a:cubicBezTo>
                  <a:pt x="2786309" y="520951"/>
                  <a:pt x="2778097" y="528665"/>
                  <a:pt x="2766652" y="526508"/>
                </a:cubicBezTo>
                <a:cubicBezTo>
                  <a:pt x="2755206" y="524352"/>
                  <a:pt x="2748488" y="517302"/>
                  <a:pt x="2746497" y="505358"/>
                </a:cubicBezTo>
                <a:lnTo>
                  <a:pt x="2757445" y="467040"/>
                </a:lnTo>
                <a:lnTo>
                  <a:pt x="2840552" y="152031"/>
                </a:lnTo>
                <a:lnTo>
                  <a:pt x="2463338" y="109731"/>
                </a:lnTo>
                <a:cubicBezTo>
                  <a:pt x="2443100" y="107741"/>
                  <a:pt x="2430576" y="102598"/>
                  <a:pt x="2425765" y="94304"/>
                </a:cubicBezTo>
                <a:cubicBezTo>
                  <a:pt x="2420955" y="86010"/>
                  <a:pt x="2421121" y="78297"/>
                  <a:pt x="2426263" y="71164"/>
                </a:cubicBezTo>
                <a:cubicBezTo>
                  <a:pt x="2431405" y="64031"/>
                  <a:pt x="2442105" y="61294"/>
                  <a:pt x="2458361" y="62953"/>
                </a:cubicBezTo>
                <a:close/>
                <a:moveTo>
                  <a:pt x="1529135" y="12940"/>
                </a:moveTo>
                <a:cubicBezTo>
                  <a:pt x="1531706" y="13188"/>
                  <a:pt x="1534070" y="14184"/>
                  <a:pt x="1536227" y="15925"/>
                </a:cubicBezTo>
                <a:cubicBezTo>
                  <a:pt x="1540540" y="19409"/>
                  <a:pt x="1542862" y="22975"/>
                  <a:pt x="1543194" y="26625"/>
                </a:cubicBezTo>
                <a:cubicBezTo>
                  <a:pt x="1543525" y="30274"/>
                  <a:pt x="1542696" y="35499"/>
                  <a:pt x="1540705" y="42301"/>
                </a:cubicBezTo>
                <a:cubicBezTo>
                  <a:pt x="1538715" y="49102"/>
                  <a:pt x="1535895" y="54493"/>
                  <a:pt x="1532246" y="58474"/>
                </a:cubicBezTo>
                <a:lnTo>
                  <a:pt x="1433214" y="164472"/>
                </a:lnTo>
                <a:lnTo>
                  <a:pt x="1559616" y="158500"/>
                </a:lnTo>
                <a:lnTo>
                  <a:pt x="1600921" y="155017"/>
                </a:lnTo>
                <a:cubicBezTo>
                  <a:pt x="1610873" y="155349"/>
                  <a:pt x="1618006" y="157671"/>
                  <a:pt x="1622319" y="161984"/>
                </a:cubicBezTo>
                <a:cubicBezTo>
                  <a:pt x="1626632" y="166297"/>
                  <a:pt x="1628706" y="171854"/>
                  <a:pt x="1628540" y="178655"/>
                </a:cubicBezTo>
                <a:cubicBezTo>
                  <a:pt x="1628374" y="185456"/>
                  <a:pt x="1627627" y="193999"/>
                  <a:pt x="1626300" y="204284"/>
                </a:cubicBezTo>
                <a:lnTo>
                  <a:pt x="1532246" y="799964"/>
                </a:lnTo>
                <a:cubicBezTo>
                  <a:pt x="1529591" y="816884"/>
                  <a:pt x="1525196" y="830983"/>
                  <a:pt x="1519058" y="842263"/>
                </a:cubicBezTo>
                <a:cubicBezTo>
                  <a:pt x="1512920" y="853543"/>
                  <a:pt x="1502387" y="856197"/>
                  <a:pt x="1487458" y="850226"/>
                </a:cubicBezTo>
                <a:cubicBezTo>
                  <a:pt x="1485467" y="849562"/>
                  <a:pt x="1473524" y="841434"/>
                  <a:pt x="1451627" y="825841"/>
                </a:cubicBezTo>
                <a:lnTo>
                  <a:pt x="1418285" y="802452"/>
                </a:lnTo>
                <a:cubicBezTo>
                  <a:pt x="1412314" y="796812"/>
                  <a:pt x="1409079" y="790757"/>
                  <a:pt x="1408581" y="784288"/>
                </a:cubicBezTo>
                <a:cubicBezTo>
                  <a:pt x="1408083" y="777818"/>
                  <a:pt x="1409908" y="773008"/>
                  <a:pt x="1414055" y="769856"/>
                </a:cubicBezTo>
                <a:cubicBezTo>
                  <a:pt x="1418202" y="766704"/>
                  <a:pt x="1423759" y="765460"/>
                  <a:pt x="1430726" y="766124"/>
                </a:cubicBezTo>
                <a:cubicBezTo>
                  <a:pt x="1441674" y="767451"/>
                  <a:pt x="1461746" y="778731"/>
                  <a:pt x="1490941" y="799964"/>
                </a:cubicBezTo>
                <a:lnTo>
                  <a:pt x="1515823" y="635741"/>
                </a:lnTo>
                <a:lnTo>
                  <a:pt x="1320747" y="797973"/>
                </a:lnTo>
                <a:cubicBezTo>
                  <a:pt x="1297523" y="817215"/>
                  <a:pt x="1282760" y="826256"/>
                  <a:pt x="1276457" y="825095"/>
                </a:cubicBezTo>
                <a:cubicBezTo>
                  <a:pt x="1270153" y="823934"/>
                  <a:pt x="1265591" y="821279"/>
                  <a:pt x="1262771" y="817132"/>
                </a:cubicBezTo>
                <a:cubicBezTo>
                  <a:pt x="1259951" y="812985"/>
                  <a:pt x="1258458" y="808590"/>
                  <a:pt x="1258293" y="803945"/>
                </a:cubicBezTo>
                <a:cubicBezTo>
                  <a:pt x="1258127" y="799300"/>
                  <a:pt x="1260532" y="793826"/>
                  <a:pt x="1265508" y="787523"/>
                </a:cubicBezTo>
                <a:lnTo>
                  <a:pt x="1302832" y="759654"/>
                </a:lnTo>
                <a:lnTo>
                  <a:pt x="1427243" y="661121"/>
                </a:lnTo>
                <a:lnTo>
                  <a:pt x="1467054" y="624295"/>
                </a:lnTo>
                <a:lnTo>
                  <a:pt x="1282428" y="651666"/>
                </a:lnTo>
                <a:cubicBezTo>
                  <a:pt x="1277452" y="652661"/>
                  <a:pt x="1270982" y="652910"/>
                  <a:pt x="1263020" y="652412"/>
                </a:cubicBezTo>
                <a:cubicBezTo>
                  <a:pt x="1255058" y="651915"/>
                  <a:pt x="1249916" y="650339"/>
                  <a:pt x="1247593" y="647685"/>
                </a:cubicBezTo>
                <a:cubicBezTo>
                  <a:pt x="1245271" y="645030"/>
                  <a:pt x="1243861" y="640303"/>
                  <a:pt x="1243363" y="633502"/>
                </a:cubicBezTo>
                <a:cubicBezTo>
                  <a:pt x="1242866" y="626701"/>
                  <a:pt x="1243944" y="621475"/>
                  <a:pt x="1246598" y="617826"/>
                </a:cubicBezTo>
                <a:cubicBezTo>
                  <a:pt x="1249252" y="614177"/>
                  <a:pt x="1255224" y="611688"/>
                  <a:pt x="1264513" y="610361"/>
                </a:cubicBezTo>
                <a:lnTo>
                  <a:pt x="1352596" y="599911"/>
                </a:lnTo>
                <a:lnTo>
                  <a:pt x="1319254" y="245588"/>
                </a:lnTo>
                <a:lnTo>
                  <a:pt x="1309799" y="151036"/>
                </a:lnTo>
                <a:cubicBezTo>
                  <a:pt x="1314112" y="141083"/>
                  <a:pt x="1320747" y="135941"/>
                  <a:pt x="1329704" y="135609"/>
                </a:cubicBezTo>
                <a:cubicBezTo>
                  <a:pt x="1346293" y="135277"/>
                  <a:pt x="1354255" y="148548"/>
                  <a:pt x="1353591" y="175420"/>
                </a:cubicBezTo>
                <a:cubicBezTo>
                  <a:pt x="1362217" y="170776"/>
                  <a:pt x="1368521" y="168536"/>
                  <a:pt x="1372502" y="168702"/>
                </a:cubicBezTo>
                <a:cubicBezTo>
                  <a:pt x="1376483" y="168868"/>
                  <a:pt x="1378805" y="168702"/>
                  <a:pt x="1379469" y="168205"/>
                </a:cubicBezTo>
                <a:cubicBezTo>
                  <a:pt x="1380132" y="167707"/>
                  <a:pt x="1380132" y="165467"/>
                  <a:pt x="1379469" y="161486"/>
                </a:cubicBezTo>
                <a:lnTo>
                  <a:pt x="1436200" y="102764"/>
                </a:lnTo>
                <a:lnTo>
                  <a:pt x="1505373" y="25132"/>
                </a:lnTo>
                <a:cubicBezTo>
                  <a:pt x="1509686" y="20487"/>
                  <a:pt x="1514828" y="16921"/>
                  <a:pt x="1520800" y="14433"/>
                </a:cubicBezTo>
                <a:cubicBezTo>
                  <a:pt x="1523786" y="13188"/>
                  <a:pt x="1526564" y="12691"/>
                  <a:pt x="1529135" y="12940"/>
                </a:cubicBezTo>
                <a:close/>
                <a:moveTo>
                  <a:pt x="509960" y="12940"/>
                </a:moveTo>
                <a:cubicBezTo>
                  <a:pt x="512532" y="13188"/>
                  <a:pt x="514895" y="14184"/>
                  <a:pt x="517052" y="15925"/>
                </a:cubicBezTo>
                <a:cubicBezTo>
                  <a:pt x="521365" y="19409"/>
                  <a:pt x="523687" y="22975"/>
                  <a:pt x="524019" y="26625"/>
                </a:cubicBezTo>
                <a:cubicBezTo>
                  <a:pt x="524351" y="30274"/>
                  <a:pt x="523521" y="35499"/>
                  <a:pt x="521531" y="42301"/>
                </a:cubicBezTo>
                <a:cubicBezTo>
                  <a:pt x="519540" y="49102"/>
                  <a:pt x="516720" y="54493"/>
                  <a:pt x="513071" y="58474"/>
                </a:cubicBezTo>
                <a:lnTo>
                  <a:pt x="414039" y="164472"/>
                </a:lnTo>
                <a:lnTo>
                  <a:pt x="540441" y="158500"/>
                </a:lnTo>
                <a:lnTo>
                  <a:pt x="581746" y="155017"/>
                </a:lnTo>
                <a:cubicBezTo>
                  <a:pt x="591698" y="155349"/>
                  <a:pt x="598831" y="157671"/>
                  <a:pt x="603144" y="161984"/>
                </a:cubicBezTo>
                <a:cubicBezTo>
                  <a:pt x="607457" y="166297"/>
                  <a:pt x="609531" y="171854"/>
                  <a:pt x="609365" y="178655"/>
                </a:cubicBezTo>
                <a:cubicBezTo>
                  <a:pt x="609199" y="185456"/>
                  <a:pt x="608452" y="193999"/>
                  <a:pt x="607125" y="204284"/>
                </a:cubicBezTo>
                <a:lnTo>
                  <a:pt x="513071" y="799964"/>
                </a:lnTo>
                <a:cubicBezTo>
                  <a:pt x="510417" y="816884"/>
                  <a:pt x="506021" y="830983"/>
                  <a:pt x="499883" y="842263"/>
                </a:cubicBezTo>
                <a:cubicBezTo>
                  <a:pt x="493745" y="853543"/>
                  <a:pt x="483212" y="856197"/>
                  <a:pt x="468283" y="850226"/>
                </a:cubicBezTo>
                <a:cubicBezTo>
                  <a:pt x="466292" y="849562"/>
                  <a:pt x="454349" y="841434"/>
                  <a:pt x="432452" y="825841"/>
                </a:cubicBezTo>
                <a:lnTo>
                  <a:pt x="399110" y="802452"/>
                </a:lnTo>
                <a:cubicBezTo>
                  <a:pt x="393138" y="796812"/>
                  <a:pt x="389904" y="790757"/>
                  <a:pt x="389406" y="784288"/>
                </a:cubicBezTo>
                <a:cubicBezTo>
                  <a:pt x="388908" y="777818"/>
                  <a:pt x="390733" y="773008"/>
                  <a:pt x="394880" y="769856"/>
                </a:cubicBezTo>
                <a:cubicBezTo>
                  <a:pt x="399027" y="766704"/>
                  <a:pt x="404584" y="765460"/>
                  <a:pt x="411551" y="766124"/>
                </a:cubicBezTo>
                <a:cubicBezTo>
                  <a:pt x="422499" y="767451"/>
                  <a:pt x="442571" y="778731"/>
                  <a:pt x="471766" y="799964"/>
                </a:cubicBezTo>
                <a:lnTo>
                  <a:pt x="496648" y="635741"/>
                </a:lnTo>
                <a:lnTo>
                  <a:pt x="301572" y="797973"/>
                </a:lnTo>
                <a:cubicBezTo>
                  <a:pt x="278349" y="817215"/>
                  <a:pt x="263585" y="826256"/>
                  <a:pt x="257282" y="825095"/>
                </a:cubicBezTo>
                <a:cubicBezTo>
                  <a:pt x="250978" y="823934"/>
                  <a:pt x="246416" y="821279"/>
                  <a:pt x="243596" y="817132"/>
                </a:cubicBezTo>
                <a:cubicBezTo>
                  <a:pt x="240776" y="812985"/>
                  <a:pt x="239283" y="808590"/>
                  <a:pt x="239118" y="803945"/>
                </a:cubicBezTo>
                <a:cubicBezTo>
                  <a:pt x="238952" y="799300"/>
                  <a:pt x="241357" y="793826"/>
                  <a:pt x="246333" y="787523"/>
                </a:cubicBezTo>
                <a:lnTo>
                  <a:pt x="283657" y="759654"/>
                </a:lnTo>
                <a:lnTo>
                  <a:pt x="408068" y="661121"/>
                </a:lnTo>
                <a:lnTo>
                  <a:pt x="447879" y="624295"/>
                </a:lnTo>
                <a:lnTo>
                  <a:pt x="263253" y="651666"/>
                </a:lnTo>
                <a:cubicBezTo>
                  <a:pt x="258277" y="652661"/>
                  <a:pt x="251807" y="652910"/>
                  <a:pt x="243845" y="652412"/>
                </a:cubicBezTo>
                <a:cubicBezTo>
                  <a:pt x="235883" y="651915"/>
                  <a:pt x="230741" y="650339"/>
                  <a:pt x="228418" y="647685"/>
                </a:cubicBezTo>
                <a:cubicBezTo>
                  <a:pt x="226096" y="645030"/>
                  <a:pt x="224686" y="640303"/>
                  <a:pt x="224188" y="633502"/>
                </a:cubicBezTo>
                <a:cubicBezTo>
                  <a:pt x="223691" y="626701"/>
                  <a:pt x="224769" y="621475"/>
                  <a:pt x="227423" y="617826"/>
                </a:cubicBezTo>
                <a:cubicBezTo>
                  <a:pt x="230077" y="614177"/>
                  <a:pt x="236049" y="611688"/>
                  <a:pt x="245338" y="610361"/>
                </a:cubicBezTo>
                <a:lnTo>
                  <a:pt x="333421" y="599911"/>
                </a:lnTo>
                <a:lnTo>
                  <a:pt x="300079" y="245588"/>
                </a:lnTo>
                <a:lnTo>
                  <a:pt x="290624" y="151036"/>
                </a:lnTo>
                <a:cubicBezTo>
                  <a:pt x="294937" y="141083"/>
                  <a:pt x="301572" y="135941"/>
                  <a:pt x="310529" y="135609"/>
                </a:cubicBezTo>
                <a:cubicBezTo>
                  <a:pt x="327118" y="135277"/>
                  <a:pt x="335080" y="148548"/>
                  <a:pt x="334416" y="175420"/>
                </a:cubicBezTo>
                <a:cubicBezTo>
                  <a:pt x="343042" y="170776"/>
                  <a:pt x="349346" y="168536"/>
                  <a:pt x="353327" y="168702"/>
                </a:cubicBezTo>
                <a:cubicBezTo>
                  <a:pt x="357308" y="168868"/>
                  <a:pt x="359630" y="168702"/>
                  <a:pt x="360294" y="168205"/>
                </a:cubicBezTo>
                <a:cubicBezTo>
                  <a:pt x="360957" y="167707"/>
                  <a:pt x="360957" y="165467"/>
                  <a:pt x="360294" y="161486"/>
                </a:cubicBezTo>
                <a:lnTo>
                  <a:pt x="417025" y="102764"/>
                </a:lnTo>
                <a:lnTo>
                  <a:pt x="486198" y="25132"/>
                </a:lnTo>
                <a:cubicBezTo>
                  <a:pt x="490511" y="20487"/>
                  <a:pt x="495653" y="16921"/>
                  <a:pt x="501625" y="14433"/>
                </a:cubicBezTo>
                <a:cubicBezTo>
                  <a:pt x="504611" y="13188"/>
                  <a:pt x="507389" y="12691"/>
                  <a:pt x="509960" y="12940"/>
                </a:cubicBezTo>
                <a:close/>
                <a:moveTo>
                  <a:pt x="1142093" y="8710"/>
                </a:moveTo>
                <a:cubicBezTo>
                  <a:pt x="1148065" y="9041"/>
                  <a:pt x="1153373" y="11530"/>
                  <a:pt x="1158017" y="16174"/>
                </a:cubicBezTo>
                <a:lnTo>
                  <a:pt x="1170956" y="48521"/>
                </a:lnTo>
                <a:lnTo>
                  <a:pt x="1239133" y="177909"/>
                </a:lnTo>
                <a:cubicBezTo>
                  <a:pt x="1240792" y="181558"/>
                  <a:pt x="1241704" y="185207"/>
                  <a:pt x="1241870" y="188857"/>
                </a:cubicBezTo>
                <a:cubicBezTo>
                  <a:pt x="1242036" y="192506"/>
                  <a:pt x="1241124" y="195990"/>
                  <a:pt x="1239133" y="199307"/>
                </a:cubicBezTo>
                <a:cubicBezTo>
                  <a:pt x="1234489" y="206938"/>
                  <a:pt x="1227853" y="210587"/>
                  <a:pt x="1219227" y="210255"/>
                </a:cubicBezTo>
                <a:cubicBezTo>
                  <a:pt x="1208279" y="210255"/>
                  <a:pt x="1200317" y="205113"/>
                  <a:pt x="1195341" y="194828"/>
                </a:cubicBezTo>
                <a:lnTo>
                  <a:pt x="1120694" y="50512"/>
                </a:lnTo>
                <a:cubicBezTo>
                  <a:pt x="1116381" y="42549"/>
                  <a:pt x="1114805" y="33509"/>
                  <a:pt x="1115966" y="23390"/>
                </a:cubicBezTo>
                <a:cubicBezTo>
                  <a:pt x="1117128" y="13271"/>
                  <a:pt x="1125836" y="8378"/>
                  <a:pt x="1142093" y="8710"/>
                </a:cubicBezTo>
                <a:close/>
                <a:moveTo>
                  <a:pt x="122918" y="8710"/>
                </a:moveTo>
                <a:cubicBezTo>
                  <a:pt x="128889" y="9041"/>
                  <a:pt x="134198" y="11530"/>
                  <a:pt x="138842" y="16174"/>
                </a:cubicBezTo>
                <a:lnTo>
                  <a:pt x="151781" y="48521"/>
                </a:lnTo>
                <a:lnTo>
                  <a:pt x="219958" y="177909"/>
                </a:lnTo>
                <a:cubicBezTo>
                  <a:pt x="221617" y="181558"/>
                  <a:pt x="222529" y="185207"/>
                  <a:pt x="222695" y="188857"/>
                </a:cubicBezTo>
                <a:cubicBezTo>
                  <a:pt x="222861" y="192506"/>
                  <a:pt x="221949" y="195990"/>
                  <a:pt x="219958" y="199307"/>
                </a:cubicBezTo>
                <a:cubicBezTo>
                  <a:pt x="215314" y="206938"/>
                  <a:pt x="208678" y="210587"/>
                  <a:pt x="200053" y="210255"/>
                </a:cubicBezTo>
                <a:cubicBezTo>
                  <a:pt x="189104" y="210255"/>
                  <a:pt x="181142" y="205113"/>
                  <a:pt x="176166" y="194828"/>
                </a:cubicBezTo>
                <a:lnTo>
                  <a:pt x="101519" y="50512"/>
                </a:lnTo>
                <a:cubicBezTo>
                  <a:pt x="97206" y="42549"/>
                  <a:pt x="95630" y="33509"/>
                  <a:pt x="96791" y="23390"/>
                </a:cubicBezTo>
                <a:cubicBezTo>
                  <a:pt x="97953" y="13271"/>
                  <a:pt x="106661" y="8378"/>
                  <a:pt x="122918" y="8710"/>
                </a:cubicBezTo>
                <a:close/>
                <a:moveTo>
                  <a:pt x="3485001" y="747"/>
                </a:moveTo>
                <a:cubicBezTo>
                  <a:pt x="3488816" y="-248"/>
                  <a:pt x="3492797" y="-248"/>
                  <a:pt x="3496944" y="747"/>
                </a:cubicBezTo>
                <a:cubicBezTo>
                  <a:pt x="3500925" y="2074"/>
                  <a:pt x="3504326" y="4646"/>
                  <a:pt x="3507146" y="8461"/>
                </a:cubicBezTo>
                <a:cubicBezTo>
                  <a:pt x="3509966" y="12276"/>
                  <a:pt x="3511625" y="16672"/>
                  <a:pt x="3512122" y="21648"/>
                </a:cubicBezTo>
                <a:cubicBezTo>
                  <a:pt x="3512620" y="26625"/>
                  <a:pt x="3512039" y="36246"/>
                  <a:pt x="3510381" y="50512"/>
                </a:cubicBezTo>
                <a:lnTo>
                  <a:pt x="3506897" y="100774"/>
                </a:lnTo>
                <a:lnTo>
                  <a:pt x="3501921" y="126154"/>
                </a:lnTo>
                <a:lnTo>
                  <a:pt x="3632304" y="126154"/>
                </a:lnTo>
                <a:cubicBezTo>
                  <a:pt x="3627327" y="124495"/>
                  <a:pt x="3623595" y="122421"/>
                  <a:pt x="3621107" y="119933"/>
                </a:cubicBezTo>
                <a:cubicBezTo>
                  <a:pt x="3618618" y="117445"/>
                  <a:pt x="3621521" y="108073"/>
                  <a:pt x="3629815" y="91816"/>
                </a:cubicBezTo>
                <a:lnTo>
                  <a:pt x="3653205" y="42549"/>
                </a:lnTo>
                <a:cubicBezTo>
                  <a:pt x="3664484" y="24634"/>
                  <a:pt x="3674106" y="18580"/>
                  <a:pt x="3682068" y="24385"/>
                </a:cubicBezTo>
                <a:cubicBezTo>
                  <a:pt x="3690030" y="30191"/>
                  <a:pt x="3694675" y="35748"/>
                  <a:pt x="3696002" y="41056"/>
                </a:cubicBezTo>
                <a:cubicBezTo>
                  <a:pt x="3696666" y="44374"/>
                  <a:pt x="3693182" y="55488"/>
                  <a:pt x="3685551" y="74399"/>
                </a:cubicBezTo>
                <a:lnTo>
                  <a:pt x="3661167" y="128642"/>
                </a:lnTo>
                <a:lnTo>
                  <a:pt x="3819915" y="123665"/>
                </a:lnTo>
                <a:cubicBezTo>
                  <a:pt x="3846124" y="123002"/>
                  <a:pt x="3859229" y="131628"/>
                  <a:pt x="3859229" y="149543"/>
                </a:cubicBezTo>
                <a:cubicBezTo>
                  <a:pt x="3858898" y="154851"/>
                  <a:pt x="3854833" y="163311"/>
                  <a:pt x="3847037" y="174923"/>
                </a:cubicBezTo>
                <a:cubicBezTo>
                  <a:pt x="3839241" y="186534"/>
                  <a:pt x="3829288" y="205279"/>
                  <a:pt x="3817178" y="231157"/>
                </a:cubicBezTo>
                <a:cubicBezTo>
                  <a:pt x="3805069" y="257034"/>
                  <a:pt x="3796111" y="270056"/>
                  <a:pt x="3790305" y="270222"/>
                </a:cubicBezTo>
                <a:cubicBezTo>
                  <a:pt x="3784500" y="270387"/>
                  <a:pt x="3779440" y="268646"/>
                  <a:pt x="3775127" y="264996"/>
                </a:cubicBezTo>
                <a:cubicBezTo>
                  <a:pt x="3770815" y="262010"/>
                  <a:pt x="3767663" y="258942"/>
                  <a:pt x="3765672" y="255790"/>
                </a:cubicBezTo>
                <a:cubicBezTo>
                  <a:pt x="3763682" y="252638"/>
                  <a:pt x="3762603" y="249486"/>
                  <a:pt x="3762437" y="246335"/>
                </a:cubicBezTo>
                <a:cubicBezTo>
                  <a:pt x="3762271" y="243183"/>
                  <a:pt x="3763350" y="239285"/>
                  <a:pt x="3765672" y="234640"/>
                </a:cubicBezTo>
                <a:lnTo>
                  <a:pt x="3783587" y="204284"/>
                </a:lnTo>
                <a:lnTo>
                  <a:pt x="3804488" y="167458"/>
                </a:lnTo>
                <a:lnTo>
                  <a:pt x="3173973" y="175918"/>
                </a:lnTo>
                <a:lnTo>
                  <a:pt x="3166011" y="334667"/>
                </a:lnTo>
                <a:cubicBezTo>
                  <a:pt x="3165347" y="345283"/>
                  <a:pt x="3162445" y="352582"/>
                  <a:pt x="3157302" y="356563"/>
                </a:cubicBezTo>
                <a:cubicBezTo>
                  <a:pt x="3152160" y="360544"/>
                  <a:pt x="3146437" y="360876"/>
                  <a:pt x="3140133" y="357558"/>
                </a:cubicBezTo>
                <a:cubicBezTo>
                  <a:pt x="3133830" y="354240"/>
                  <a:pt x="3129600" y="350342"/>
                  <a:pt x="3127443" y="345863"/>
                </a:cubicBezTo>
                <a:cubicBezTo>
                  <a:pt x="3125287" y="341385"/>
                  <a:pt x="3124375" y="331515"/>
                  <a:pt x="3124706" y="316254"/>
                </a:cubicBezTo>
                <a:lnTo>
                  <a:pt x="3129683" y="172435"/>
                </a:lnTo>
                <a:cubicBezTo>
                  <a:pt x="3130015" y="157173"/>
                  <a:pt x="3130761" y="145147"/>
                  <a:pt x="3131922" y="136355"/>
                </a:cubicBezTo>
                <a:cubicBezTo>
                  <a:pt x="3133084" y="127564"/>
                  <a:pt x="3137396" y="117942"/>
                  <a:pt x="3144861" y="107492"/>
                </a:cubicBezTo>
                <a:cubicBezTo>
                  <a:pt x="3152326" y="97041"/>
                  <a:pt x="3157717" y="97124"/>
                  <a:pt x="3161034" y="107741"/>
                </a:cubicBezTo>
                <a:lnTo>
                  <a:pt x="3176461" y="134116"/>
                </a:lnTo>
                <a:lnTo>
                  <a:pt x="3304854" y="132125"/>
                </a:lnTo>
                <a:cubicBezTo>
                  <a:pt x="3299214" y="118523"/>
                  <a:pt x="3292330" y="103179"/>
                  <a:pt x="3284201" y="86093"/>
                </a:cubicBezTo>
                <a:cubicBezTo>
                  <a:pt x="3276073" y="69007"/>
                  <a:pt x="3273502" y="55654"/>
                  <a:pt x="3276488" y="46033"/>
                </a:cubicBezTo>
                <a:cubicBezTo>
                  <a:pt x="3277815" y="41388"/>
                  <a:pt x="3280469" y="36827"/>
                  <a:pt x="3284450" y="32348"/>
                </a:cubicBezTo>
                <a:cubicBezTo>
                  <a:pt x="3288431" y="27869"/>
                  <a:pt x="3293076" y="25464"/>
                  <a:pt x="3298384" y="25132"/>
                </a:cubicBezTo>
                <a:cubicBezTo>
                  <a:pt x="3303692" y="24800"/>
                  <a:pt x="3309996" y="32431"/>
                  <a:pt x="3317295" y="48023"/>
                </a:cubicBezTo>
                <a:lnTo>
                  <a:pt x="3332722" y="89328"/>
                </a:lnTo>
                <a:lnTo>
                  <a:pt x="3348646" y="132125"/>
                </a:lnTo>
                <a:lnTo>
                  <a:pt x="3467583" y="126154"/>
                </a:lnTo>
                <a:cubicBezTo>
                  <a:pt x="3463270" y="120514"/>
                  <a:pt x="3460616" y="116201"/>
                  <a:pt x="3459621" y="113215"/>
                </a:cubicBezTo>
                <a:lnTo>
                  <a:pt x="3466090" y="68427"/>
                </a:lnTo>
                <a:lnTo>
                  <a:pt x="3474053" y="6719"/>
                </a:lnTo>
                <a:cubicBezTo>
                  <a:pt x="3477536" y="3733"/>
                  <a:pt x="3481186" y="1743"/>
                  <a:pt x="3485001" y="7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7"/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601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3"/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6010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  <p:tag name="MH" val="20150923101643"/>
  <p:tag name="MH_LIBRARY" val="GRAPHIC"/>
  <p:tag name="KSO_WM_TEMPLATE_CATEGORY" val="custom"/>
  <p:tag name="KSO_WM_TEMPLATE_INDEX" val="160103"/>
  <p:tag name="KSO_WM_TAG_VERSION" val="1.0"/>
  <p:tag name="KSO_WM_SLIDE_ID" val="custom160103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09*115"/>
  <p:tag name="KSO_WM_SLIDE_SIZE" val="810*35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KSO_WM_UNIT_TYPE" val="f"/>
  <p:tag name="KSO_WM_UNIT_INDEX" val="1"/>
  <p:tag name="KSO_WM_UNIT_ID" val="custom160103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3"/>
  <p:tag name="KSO_WM_UNIT_PRESET_TEXT_LEN" val="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03_2*i*2"/>
  <p:tag name="KSO_WM_TEMPLATE_CATEGORY" val="custom"/>
  <p:tag name="KSO_WM_TEMPLATE_INDEX" val="160103"/>
  <p:tag name="KSO_WM_UNIT_INDEX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1643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103_2*i*5"/>
  <p:tag name="KSO_WM_TEMPLATE_CATEGORY" val="custom"/>
  <p:tag name="KSO_WM_TEMPLATE_INDEX" val="160103"/>
  <p:tag name="KSO_WM_UNIT_INDEX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1643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103_2*i*6"/>
  <p:tag name="KSO_WM_TEMPLATE_CATEGORY" val="custom"/>
  <p:tag name="KSO_WM_TEMPLATE_INDEX" val="160103"/>
  <p:tag name="KSO_WM_UNIT_INDEX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03"/>
  <p:tag name="KSO_WM_TAG_VERSION" val="1.0"/>
  <p:tag name="KSO_WM_SLIDE_ID" val="custom160103_4"/>
  <p:tag name="KSO_WM_SLIDE_INDEX" val="4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65*67"/>
  <p:tag name="KSO_WM_SLIDE_SIZE" val="869*4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KSO_WM_UNIT_TYPE" val="d"/>
  <p:tag name="KSO_WM_UNIT_INDEX" val="1"/>
  <p:tag name="KSO_WM_UNIT_ID" val="custom160103_4*d*1"/>
  <p:tag name="KSO_WM_UNIT_CLEAR" val="0"/>
  <p:tag name="KSO_WM_UNIT_LAYERLEVEL" val="1"/>
  <p:tag name="KSO_WM_UNIT_VALUE" val="1500*1656"/>
  <p:tag name="KSO_WM_UNIT_HIGHLIGHT" val="0"/>
  <p:tag name="KSO_WM_UNIT_COMPATIBL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KSO_WM_UNIT_TYPE" val="f"/>
  <p:tag name="KSO_WM_UNIT_INDEX" val="1"/>
  <p:tag name="KSO_WM_UNIT_ID" val="custom160103_4*f*1"/>
  <p:tag name="KSO_WM_UNIT_CLEAR" val="1"/>
  <p:tag name="KSO_WM_UNIT_LAYERLEVEL" val="1"/>
  <p:tag name="KSO_WM_UNIT_VALUE" val="176"/>
  <p:tag name="KSO_WM_UNIT_HIGHLIGHT" val="0"/>
  <p:tag name="KSO_WM_UNIT_COMPATIBLE" val="0"/>
  <p:tag name="KSO_WM_UNIT_PRESET_TEXT_INDEX" val="5"/>
  <p:tag name="KSO_WM_UNIT_PRESET_TEXT_LEN" val="2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414"/>
  <p:tag name="MH_LIBRARY" val="CONTENTS"/>
  <p:tag name="MH_AUTOCOLOR" val="TRUE"/>
  <p:tag name="MH_TYPE" val="CONTENTS"/>
  <p:tag name="ID" val="547125"/>
  <p:tag name="KSO_WM_TEMPLATE_CATEGORY" val="custom"/>
  <p:tag name="KSO_WM_TEMPLATE_INDEX" val="160103"/>
  <p:tag name="KSO_WM_TAG_VERSION" val="1.0"/>
  <p:tag name="KSO_WM_SLIDE_ID" val="custom160103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0414"/>
  <p:tag name="MH_LIBRARY" val="CONTENTS"/>
  <p:tag name="MH_TYPE" val="ENTRY"/>
  <p:tag name="ID" val="547125"/>
  <p:tag name="MH_ORDER" val="1"/>
  <p:tag name="KSO_WM_UNIT_TYPE" val="l_h_f"/>
  <p:tag name="KSO_WM_UNIT_INDEX" val="1_1_1"/>
  <p:tag name="KSO_WM_UNIT_ID" val="custom160103_7*l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3"/>
  <p:tag name="KSO_WM_UNIT_PRESET_TEXT_LEN" val="24"/>
  <p:tag name="KSO_WM_DIAGRAM_GROUP_CODE" val="l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414"/>
  <p:tag name="MH_LIBRARY" val="CONTENTS"/>
  <p:tag name="MH_TYPE" val="OTHERS"/>
  <p:tag name="ID" val="547125"/>
  <p:tag name="KSO_WM_TAG_VERSION" val="1.0"/>
  <p:tag name="KSO_WM_BEAUTIFY_FLAG" val="#wm#"/>
  <p:tag name="KSO_WM_UNIT_TYPE" val="i"/>
  <p:tag name="KSO_WM_UNIT_ID" val="custom160103_7*i*3"/>
  <p:tag name="KSO_WM_TEMPLATE_CATEGORY" val="custom"/>
  <p:tag name="KSO_WM_TEMPLATE_INDEX" val="160103"/>
  <p:tag name="KSO_WM_UNIT_INDEX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414"/>
  <p:tag name="MH_LIBRARY" val="CONTENTS"/>
  <p:tag name="MH_TYPE" val="OTHERS"/>
  <p:tag name="ID" val="547125"/>
  <p:tag name="KSO_WM_TAG_VERSION" val="1.0"/>
  <p:tag name="KSO_WM_BEAUTIFY_FLAG" val="#wm#"/>
  <p:tag name="KSO_WM_UNIT_TYPE" val="i"/>
  <p:tag name="KSO_WM_UNIT_ID" val="custom160103_7*i*4"/>
  <p:tag name="KSO_WM_TEMPLATE_CATEGORY" val="custom"/>
  <p:tag name="KSO_WM_TEMPLATE_INDEX" val="160103"/>
  <p:tag name="KSO_WM_UNIT_INDEX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50923102430"/>
  <p:tag name="MH_LIBRARY" val="GRAPHIC"/>
  <p:tag name="KSO_WM_TEMPLATE_CATEGORY" val="custom"/>
  <p:tag name="KSO_WM_TEMPLATE_INDEX" val="160103"/>
  <p:tag name="KSO_WM_TAG_VERSION" val="1.0"/>
  <p:tag name="KSO_WM_SLIDE_ID" val="custom160103_25"/>
  <p:tag name="KSO_WM_SLIDE_INDEX" val="2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5*121"/>
  <p:tag name="KSO_WM_SLIDE_SIZE" val="736*34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103_25*i*0"/>
  <p:tag name="KSO_WM_TEMPLATE_CATEGORY" val="custom"/>
  <p:tag name="KSO_WM_TEMPLATE_INDEX" val="160103"/>
  <p:tag name="KSO_WM_UNIT_INDEX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103_25*i*1"/>
  <p:tag name="KSO_WM_TEMPLATE_CATEGORY" val="custom"/>
  <p:tag name="KSO_WM_TEMPLATE_INDEX" val="160103"/>
  <p:tag name="KSO_WM_UNIT_INDEX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PageTitle"/>
  <p:tag name="MH_ORDER" val="PageTitle"/>
  <p:tag name="KSO_WM_TAG_VERSION" val="1.0"/>
  <p:tag name="KSO_WM_BEAUTIFY_FLAG" val="#wm#"/>
  <p:tag name="KSO_WM_UNIT_TYPE" val="i"/>
  <p:tag name="KSO_WM_UNIT_ID" val="custom160103_25*i*2"/>
  <p:tag name="KSO_WM_TEMPLATE_CATEGORY" val="custom"/>
  <p:tag name="KSO_WM_TEMPLATE_INDEX" val="160103"/>
  <p:tag name="KSO_WM_UNIT_INDEX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Picture"/>
  <p:tag name="MH_ORDER" val="1"/>
  <p:tag name="KSO_WM_UNIT_TYPE" val="d"/>
  <p:tag name="KSO_WM_UNIT_INDEX" val="1"/>
  <p:tag name="KSO_WM_UNIT_ID" val="custom160103_25*d*1"/>
  <p:tag name="KSO_WM_UNIT_CLEAR" val="0"/>
  <p:tag name="KSO_WM_UNIT_LAYERLEVEL" val="1"/>
  <p:tag name="KSO_WM_UNIT_VALUE" val="761*761"/>
  <p:tag name="KSO_WM_UNIT_HIGHLIGHT" val="0"/>
  <p:tag name="KSO_WM_UNIT_COMPATIBL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Text"/>
  <p:tag name="MH_ORDER" val="1"/>
  <p:tag name="KSO_WM_UNIT_TYPE" val="f"/>
  <p:tag name="KSO_WM_UNIT_INDEX" val="1"/>
  <p:tag name="KSO_WM_UNIT_ID" val="custom160103_25*f*1"/>
  <p:tag name="KSO_WM_UNIT_CLEAR" val="1"/>
  <p:tag name="KSO_WM_UNIT_LAYERLEVEL" val="1"/>
  <p:tag name="KSO_WM_UNIT_VALUE" val="152"/>
  <p:tag name="KSO_WM_UNIT_HIGHLIGHT" val="0"/>
  <p:tag name="KSO_WM_UNIT_COMPATIBLE" val="0"/>
  <p:tag name="KSO_WM_UNIT_PRESET_TEXT_INDEX" val="3"/>
  <p:tag name="KSO_WM_UNIT_PRESET_TEXT_LEN" val="1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TITLE"/>
  <p:tag name="ID" val="5471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SubTitle"/>
  <p:tag name="MH_ORDER" val="1"/>
  <p:tag name="KSO_WM_UNIT_TYPE" val="a"/>
  <p:tag name="KSO_WM_UNIT_INDEX" val="1"/>
  <p:tag name="KSO_WM_UNIT_ID" val="custom160103_25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50923102430"/>
  <p:tag name="MH_LIBRARY" val="GRAPHIC"/>
  <p:tag name="KSO_WM_TEMPLATE_CATEGORY" val="custom"/>
  <p:tag name="KSO_WM_TEMPLATE_INDEX" val="160103"/>
  <p:tag name="KSO_WM_TAG_VERSION" val="1.0"/>
  <p:tag name="KSO_WM_SLIDE_ID" val="custom160103_26"/>
  <p:tag name="KSO_WM_SLIDE_INDEX" val="26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99*130"/>
  <p:tag name="KSO_WM_SLIDE_SIZE" val="772*33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103_26*i*0"/>
  <p:tag name="KSO_WM_TEMPLATE_CATEGORY" val="custom"/>
  <p:tag name="KSO_WM_TEMPLATE_INDEX" val="160103"/>
  <p:tag name="KSO_WM_UNIT_INDEX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103_26*i*1"/>
  <p:tag name="KSO_WM_TEMPLATE_CATEGORY" val="custom"/>
  <p:tag name="KSO_WM_TEMPLATE_INDEX" val="160103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2430"/>
  <p:tag name="MH_LIBRARY" val="GRAPHIC"/>
  <p:tag name="MH_TYPE" val="PageTitle"/>
  <p:tag name="MH_ORDER" val="PageTitle"/>
  <p:tag name="KSO_WM_TAG_VERSION" val="1.0"/>
  <p:tag name="KSO_WM_BEAUTIFY_FLAG" val="#wm#"/>
  <p:tag name="KSO_WM_UNIT_TYPE" val="i"/>
  <p:tag name="KSO_WM_UNIT_ID" val="custom160103_26*i*2"/>
  <p:tag name="KSO_WM_TEMPLATE_CATEGORY" val="custom"/>
  <p:tag name="KSO_WM_TEMPLATE_INDEX" val="160103"/>
  <p:tag name="KSO_WM_UNIT_INDEX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Picture"/>
  <p:tag name="MH_ORDER" val="1"/>
  <p:tag name="KSO_WM_UNIT_TYPE" val="d"/>
  <p:tag name="KSO_WM_UNIT_INDEX" val="1"/>
  <p:tag name="KSO_WM_UNIT_ID" val="custom160103_26*d*1"/>
  <p:tag name="KSO_WM_UNIT_CLEAR" val="0"/>
  <p:tag name="KSO_WM_UNIT_LAYERLEVEL" val="1"/>
  <p:tag name="KSO_WM_UNIT_VALUE" val="761*761"/>
  <p:tag name="KSO_WM_UNIT_HIGHLIGHT" val="0"/>
  <p:tag name="KSO_WM_UNIT_COMPATIBL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Text"/>
  <p:tag name="MH_ORDER" val="1"/>
  <p:tag name="KSO_WM_UNIT_TYPE" val="f"/>
  <p:tag name="KSO_WM_UNIT_INDEX" val="1"/>
  <p:tag name="KSO_WM_UNIT_ID" val="custom160103_26*f*1"/>
  <p:tag name="KSO_WM_UNIT_CLEAR" val="1"/>
  <p:tag name="KSO_WM_UNIT_LAYERLEVEL" val="1"/>
  <p:tag name="KSO_WM_UNIT_VALUE" val="152"/>
  <p:tag name="KSO_WM_UNIT_HIGHLIGHT" val="0"/>
  <p:tag name="KSO_WM_UNIT_COMPATIBLE" val="0"/>
  <p:tag name="KSO_WM_UNIT_PRESET_TEXT_INDEX" val="3"/>
  <p:tag name="KSO_WM_UNIT_PRESET_TEXT_LEN" val="10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3"/>
  <p:tag name="MH" val="20150923102430"/>
  <p:tag name="MH_LIBRARY" val="GRAPHIC"/>
  <p:tag name="MH_TYPE" val="Picture"/>
  <p:tag name="MH_ORDER" val="1"/>
  <p:tag name="KSO_WM_UNIT_TYPE" val="d"/>
  <p:tag name="KSO_WM_UNIT_INDEX" val="2"/>
  <p:tag name="KSO_WM_UNIT_ID" val="custom160103_26*d*2"/>
  <p:tag name="KSO_WM_UNIT_CLEAR" val="0"/>
  <p:tag name="KSO_WM_UNIT_LAYERLEVEL" val="1"/>
  <p:tag name="KSO_WM_UNIT_VALUE" val="547*547"/>
  <p:tag name="KSO_WM_UNIT_HIGHLIGHT" val="0"/>
  <p:tag name="KSO_WM_UNIT_COMPATIBL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KSO_WM_TEMPLATE_CATEGORY" val="custom"/>
  <p:tag name="KSO_WM_TEMPLATE_INDEX" val="160103"/>
  <p:tag name="KSO_WM_TAG_VERSION" val="1.0"/>
  <p:tag name="KSO_WM_SLIDE_ID" val="custom160103_27"/>
  <p:tag name="KSO_WM_SLIDE_INDEX" val="27"/>
  <p:tag name="KSO_WM_SLIDE_ITEM_CNT" val="0"/>
  <p:tag name="KSO_WM_SLIDE_TYPE" val="endPage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文本框 13"/>
  <p:tag name="KSO_WM_TAG_VERSION" val="1.0"/>
  <p:tag name="KSO_WM_BEAUTIFY_FLAG" val="#wm#"/>
  <p:tag name="KSO_WM_UNIT_TYPE" val="i"/>
  <p:tag name="KSO_WM_UNIT_ID" val="custom160103_27*i*0"/>
  <p:tag name="KSO_WM_TEMPLATE_CATEGORY" val="custom"/>
  <p:tag name="KSO_WM_TEMPLATE_INDEX" val="160103"/>
  <p:tag name="KSO_WM_UNIT_INDEX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OTHERS"/>
  <p:tag name="ID" val="5471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0941"/>
  <p:tag name="MH_LIBRARY" val="CONTENTS"/>
  <p:tag name="MH_TYPE" val="OTHERS"/>
  <p:tag name="ID" val="5471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2"/>
  <p:tag name="KSO_WM_TAG_VERSION" val="1.0"/>
  <p:tag name="KSO_WM_BEAUTIFY_FLAG" val="#wm#"/>
  <p:tag name="KSO_WM_UNIT_TYPE" val="i"/>
  <p:tag name="KSO_WM_UNIT_ID" val="279*i*0"/>
  <p:tag name="KSO_WM_TEMPLATE_CATEGORY" val="custom"/>
  <p:tag name="KSO_WM_TEMPLATE_INDEX" val="1601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4"/>
  <p:tag name="KSO_WM_TAG_VERSION" val="1.0"/>
  <p:tag name="KSO_WM_BEAUTIFY_FLAG" val="#wm#"/>
  <p:tag name="KSO_WM_UNIT_TYPE" val="i"/>
  <p:tag name="KSO_WM_UNIT_ID" val="279*i*1"/>
  <p:tag name="KSO_WM_TEMPLATE_CATEGORY" val="custom"/>
  <p:tag name="KSO_WM_TEMPLATE_INDEX" val="16010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5"/>
  <p:tag name="KSO_WM_TAG_VERSION" val="1.0"/>
  <p:tag name="KSO_WM_BEAUTIFY_FLAG" val="#wm#"/>
  <p:tag name="KSO_WM_UNIT_TYPE" val="i"/>
  <p:tag name="KSO_WM_UNIT_ID" val="279*i*2"/>
  <p:tag name="KSO_WM_TEMPLATE_CATEGORY" val="custom"/>
  <p:tag name="KSO_WM_TEMPLATE_INDEX" val="1601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03049"/>
  <p:tag name="MH_LIBRARY" val="GRAPHIC"/>
  <p:tag name="MH_ORDER" val="Oval 6"/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60103"/>
</p:tagLst>
</file>

<file path=ppt/theme/theme1.xml><?xml version="1.0" encoding="utf-8"?>
<a:theme xmlns:a="http://schemas.openxmlformats.org/drawingml/2006/main" name="A000120140530A99PPBG">
  <a:themeElements>
    <a:clrScheme name="自定义 16">
      <a:dk1>
        <a:srgbClr val="474747"/>
      </a:dk1>
      <a:lt1>
        <a:srgbClr val="FFFFFF"/>
      </a:lt1>
      <a:dk2>
        <a:srgbClr val="FFFFFF"/>
      </a:dk2>
      <a:lt2>
        <a:srgbClr val="5F5F5F"/>
      </a:lt2>
      <a:accent1>
        <a:srgbClr val="4F2D28"/>
      </a:accent1>
      <a:accent2>
        <a:srgbClr val="E6A330"/>
      </a:accent2>
      <a:accent3>
        <a:srgbClr val="A9887B"/>
      </a:accent3>
      <a:accent4>
        <a:srgbClr val="968571"/>
      </a:accent4>
      <a:accent5>
        <a:srgbClr val="6B4D3D"/>
      </a:accent5>
      <a:accent6>
        <a:srgbClr val="00B050"/>
      </a:accent6>
      <a:hlink>
        <a:srgbClr val="E3C6A9"/>
      </a:hlink>
      <a:folHlink>
        <a:srgbClr val="AFB2B4"/>
      </a:folHlink>
    </a:clrScheme>
    <a:fontScheme name="自定义 2">
      <a:majorFont>
        <a:latin typeface="Baskerville Old Face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28241</TotalTime>
  <Words>4055</Words>
  <Application>Microsoft Office PowerPoint</Application>
  <PresentationFormat>宽屏</PresentationFormat>
  <Paragraphs>450</Paragraphs>
  <Slides>93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0" baseType="lpstr">
      <vt:lpstr>Arial Unicode MS</vt:lpstr>
      <vt:lpstr>MathJax_Main</vt:lpstr>
      <vt:lpstr>MathJax_Math</vt:lpstr>
      <vt:lpstr>MathJax_Size2</vt:lpstr>
      <vt:lpstr>STIXGeneral</vt:lpstr>
      <vt:lpstr>黑体</vt:lpstr>
      <vt:lpstr>宋体</vt:lpstr>
      <vt:lpstr>微软雅黑</vt:lpstr>
      <vt:lpstr>幼圆</vt:lpstr>
      <vt:lpstr>Arial</vt:lpstr>
      <vt:lpstr>Baskerville Old Face</vt:lpstr>
      <vt:lpstr>Calibri</vt:lpstr>
      <vt:lpstr>Cambria Math</vt:lpstr>
      <vt:lpstr>Times New Roman</vt:lpstr>
      <vt:lpstr>Webdings</vt:lpstr>
      <vt:lpstr>A000120140530A99PPBG</vt:lpstr>
      <vt:lpstr>公式</vt:lpstr>
      <vt:lpstr>有趣的“数”与筛法</vt:lpstr>
      <vt:lpstr>连分数</vt:lpstr>
      <vt:lpstr>PowerPoint 演示文稿</vt:lpstr>
      <vt:lpstr>PowerPoint 演示文稿</vt:lpstr>
      <vt:lpstr>步入正题——连分数的应用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51nod 1147 连分数</vt:lpstr>
      <vt:lpstr>PowerPoint 演示文稿</vt:lpstr>
      <vt:lpstr>PowerPoint 演示文稿</vt:lpstr>
      <vt:lpstr>PowerPoint 演示文稿</vt:lpstr>
      <vt:lpstr>第一类Stirling数 s(p,k) </vt:lpstr>
      <vt:lpstr>第二类Stirling数 S(p,k)</vt:lpstr>
      <vt:lpstr>题目：HDU3625 题意：给N个元素，让我们求K个环排列的方法数。 </vt:lpstr>
      <vt:lpstr>差分表</vt:lpstr>
      <vt:lpstr>差分表的基本性质</vt:lpstr>
      <vt:lpstr>差分表的重要性质</vt:lpstr>
      <vt:lpstr>伯努利数</vt:lpstr>
      <vt:lpstr>普通的递推求法求自然数幂和</vt:lpstr>
      <vt:lpstr>倍增求自然数幂和</vt:lpstr>
      <vt:lpstr>差分表求自然数幂和</vt:lpstr>
      <vt:lpstr>第一类斯特林数求自然数幂和</vt:lpstr>
      <vt:lpstr>伯努利数求自然数幂和</vt:lpstr>
      <vt:lpstr>证明</vt:lpstr>
      <vt:lpstr>51nod 1258 序列求和 V4</vt:lpstr>
      <vt:lpstr>更高效的求伯努利数</vt:lpstr>
      <vt:lpstr>插值法</vt:lpstr>
      <vt:lpstr>为什么S_k (n)可表示为唯一一个关于n的k+1次多项式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fibonacci数列的性质</vt:lpstr>
      <vt:lpstr>fibonacci数列的性质拓展</vt:lpstr>
      <vt:lpstr>PowerPoint 演示文稿</vt:lpstr>
      <vt:lpstr>51nod 1236 序列求和 V3</vt:lpstr>
      <vt:lpstr>PowerPoint 演示文稿</vt:lpstr>
      <vt:lpstr>PowerPoint 演示文稿</vt:lpstr>
      <vt:lpstr>51nod 1365 Fib(N) mod Fib(K)</vt:lpstr>
      <vt:lpstr>PowerPoint 演示文稿</vt:lpstr>
      <vt:lpstr>51nod 1399 Fib(N) mod Fib(K) V2</vt:lpstr>
      <vt:lpstr>PowerPoint 演示文稿</vt:lpstr>
      <vt:lpstr>PowerPoint 演示文稿</vt:lpstr>
      <vt:lpstr>51nod 1355 斐波那契的最小公倍数</vt:lpstr>
      <vt:lpstr>PowerPoint 演示文稿</vt:lpstr>
      <vt:lpstr>PowerPoint 演示文稿</vt:lpstr>
      <vt:lpstr>51nod 1195 斐波那契数列的循环节</vt:lpstr>
      <vt:lpstr>PowerPoint 演示文稿</vt:lpstr>
      <vt:lpstr>PowerPoint 演示文稿</vt:lpstr>
      <vt:lpstr>PowerPoint 演示文稿</vt:lpstr>
      <vt:lpstr>PowerPoint 演示文稿</vt:lpstr>
      <vt:lpstr>莫比乌斯反演</vt:lpstr>
      <vt:lpstr>51nod 1594 Gcd and Phi</vt:lpstr>
      <vt:lpstr>PowerPoint 演示文稿</vt:lpstr>
      <vt:lpstr>【BZOJ2671】Calc和与积 </vt:lpstr>
      <vt:lpstr>PowerPoint 演示文稿</vt:lpstr>
      <vt:lpstr>   JZOJ太阳神</vt:lpstr>
      <vt:lpstr>PowerPoint 演示文稿</vt:lpstr>
      <vt:lpstr>PowerPoint 演示文稿</vt:lpstr>
      <vt:lpstr>杜教筛</vt:lpstr>
      <vt:lpstr>PowerPoint 演示文稿</vt:lpstr>
      <vt:lpstr>PowerPoint 演示文稿</vt:lpstr>
      <vt:lpstr>PowerPoint 演示文稿</vt:lpstr>
      <vt:lpstr>一道练手题</vt:lpstr>
      <vt:lpstr>PowerPoint 演示文稿</vt:lpstr>
      <vt:lpstr>一般套路</vt:lpstr>
      <vt:lpstr>Project Euler 439 Sum of sum of divisors</vt:lpstr>
      <vt:lpstr>PowerPoint 演示文稿</vt:lpstr>
      <vt:lpstr>PowerPoint 演示文稿</vt:lpstr>
      <vt:lpstr>Bzoj3512 DZY Loves Math IV </vt:lpstr>
      <vt:lpstr>杜教筛的部分只有√m个不同的m，考虑递归边界是O(1)的，则计算所有sum(n,m)的整体复杂度大概为O(跑得过)(实在不会算)</vt:lpstr>
      <vt:lpstr>PowerPoint 演示文稿</vt:lpstr>
      <vt:lpstr>PowerPoint 演示文稿</vt:lpstr>
      <vt:lpstr>g函数怎样递归</vt:lpstr>
      <vt:lpstr>PowerPoint 演示文稿</vt:lpstr>
      <vt:lpstr>PowerPoint 演示文稿</vt:lpstr>
      <vt:lpstr>PowerPoint 演示文稿</vt:lpstr>
      <vt:lpstr>比较有趣的一题</vt:lpstr>
      <vt:lpstr>PowerPoint 演示文稿</vt:lpstr>
      <vt:lpstr>PowerPoint 演示文稿</vt:lpstr>
      <vt:lpstr> Ans=∑16_(i≤n,i不含大于√n 的素数)▒〖g(i)∗(1+∑_(√n≤p≤"⌊n/i⌋,p" 为质数)▒g(p) )〗</vt:lpstr>
      <vt:lpstr>复杂度估计类似，约为O("n"^(3/4)/log(n))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Administrator</cp:lastModifiedBy>
  <cp:revision>766</cp:revision>
  <dcterms:created xsi:type="dcterms:W3CDTF">2015-09-21T02:28:00Z</dcterms:created>
  <dcterms:modified xsi:type="dcterms:W3CDTF">2016-12-03T11:18:03Z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  <property fmtid="{D5CDD505-2E9C-101B-9397-08002B2CF9AE}" pid="3" name="name">
    <vt:lpwstr>海边小桥.pptx</vt:lpwstr>
  </property>
  <property fmtid="{D5CDD505-2E9C-101B-9397-08002B2CF9AE}" pid="4" name="fileid">
    <vt:lpwstr>860918</vt:lpwstr>
  </property>
  <property fmtid="{D5CDD505-2E9C-101B-9397-08002B2CF9AE}" pid="5" name="search_tags">
    <vt:lpwstr>PPT模板</vt:lpwstr>
  </property>
</Properties>
</file>